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8" r:id="rId2"/>
    <p:sldId id="393" r:id="rId3"/>
    <p:sldId id="375" r:id="rId4"/>
    <p:sldId id="376" r:id="rId5"/>
    <p:sldId id="394" r:id="rId6"/>
    <p:sldId id="377" r:id="rId7"/>
    <p:sldId id="378" r:id="rId8"/>
    <p:sldId id="379" r:id="rId9"/>
    <p:sldId id="380" r:id="rId10"/>
    <p:sldId id="381" r:id="rId11"/>
    <p:sldId id="384" r:id="rId12"/>
    <p:sldId id="382" r:id="rId13"/>
    <p:sldId id="385" r:id="rId14"/>
    <p:sldId id="395" r:id="rId15"/>
    <p:sldId id="396" r:id="rId16"/>
    <p:sldId id="397" r:id="rId17"/>
    <p:sldId id="386" r:id="rId18"/>
    <p:sldId id="400" r:id="rId19"/>
    <p:sldId id="387" r:id="rId20"/>
    <p:sldId id="398" r:id="rId21"/>
    <p:sldId id="388" r:id="rId22"/>
    <p:sldId id="391" r:id="rId23"/>
    <p:sldId id="392" r:id="rId24"/>
    <p:sldId id="399" r:id="rId2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25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5A9B5C-3EE8-43F0-9565-3F0C3EA803D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2E6F7053-6D8A-42CA-9853-AE3E9CEB20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E00052E4-5446-4016-BFCD-AEE7D08341A6}"/>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68F07174-D45F-4041-AB56-9A7529A5D0B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FBC6B70-83CE-437D-894A-D18521A78AC9}"/>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2501368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574EEA-1A30-4F11-A376-E2785E8BBC17}"/>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CA8202FA-B709-4CD3-85DB-889984FF7B0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9A901AB-346F-412B-9D07-0E25C598F9A1}"/>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65C52CA5-6A5C-41F6-BD46-D2BB0DB3FE6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D3B1C7C-0D77-41E3-AFBC-0A3886CDA2C7}"/>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2404842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EDFFA1A-041E-43E9-94FC-BF81015A143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CB72FB7-D617-4050-992D-3DB3E33E6A7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7EF14D5-DB86-474C-BC24-8FD7EE91CADB}"/>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5CAD8D43-709C-4DE8-A882-1FCB2343593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5EAEBD7-1755-439B-9969-F719D0E2D84E}"/>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31837554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ítulo 2">
    <p:bg>
      <p:bgPr>
        <a:solidFill>
          <a:srgbClr val="90A8D8"/>
        </a:solidFill>
        <a:effectLst/>
      </p:bgPr>
    </p:bg>
    <p:spTree>
      <p:nvGrpSpPr>
        <p:cNvPr id="1" name=""/>
        <p:cNvGrpSpPr/>
        <p:nvPr/>
      </p:nvGrpSpPr>
      <p:grpSpPr>
        <a:xfrm>
          <a:off x="0" y="0"/>
          <a:ext cx="0" cy="0"/>
          <a:chOff x="0" y="0"/>
          <a:chExt cx="0" cy="0"/>
        </a:xfrm>
      </p:grpSpPr>
      <p:pic>
        <p:nvPicPr>
          <p:cNvPr id="9" name="Gráfico 8">
            <a:extLst>
              <a:ext uri="{FF2B5EF4-FFF2-40B4-BE49-F238E27FC236}">
                <a16:creationId xmlns:a16="http://schemas.microsoft.com/office/drawing/2014/main" id="{9655FB47-AD4F-46F3-B849-12C8AB7947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60478" y="348038"/>
            <a:ext cx="16619477" cy="7583952"/>
          </a:xfrm>
          <a:prstGeom prst="rect">
            <a:avLst/>
          </a:prstGeom>
        </p:spPr>
      </p:pic>
      <p:pic>
        <p:nvPicPr>
          <p:cNvPr id="2" name="Imagen 1">
            <a:extLst>
              <a:ext uri="{FF2B5EF4-FFF2-40B4-BE49-F238E27FC236}">
                <a16:creationId xmlns:a16="http://schemas.microsoft.com/office/drawing/2014/main" id="{1FE3E34E-737F-4C83-AB54-83CB8390069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299354" y="348038"/>
            <a:ext cx="3593292" cy="294478"/>
          </a:xfrm>
          <a:prstGeom prst="rect">
            <a:avLst/>
          </a:prstGeom>
        </p:spPr>
      </p:pic>
      <p:sp>
        <p:nvSpPr>
          <p:cNvPr id="13" name="Título 3">
            <a:extLst>
              <a:ext uri="{FF2B5EF4-FFF2-40B4-BE49-F238E27FC236}">
                <a16:creationId xmlns:a16="http://schemas.microsoft.com/office/drawing/2014/main" id="{A724FED7-4615-4F43-90F9-E727873343DD}"/>
              </a:ext>
            </a:extLst>
          </p:cNvPr>
          <p:cNvSpPr>
            <a:spLocks noGrp="1"/>
          </p:cNvSpPr>
          <p:nvPr>
            <p:ph type="title" hasCustomPrompt="1"/>
          </p:nvPr>
        </p:nvSpPr>
        <p:spPr>
          <a:xfrm>
            <a:off x="2432603" y="2687782"/>
            <a:ext cx="7080851" cy="1219633"/>
          </a:xfrm>
          <a:prstGeom prst="rect">
            <a:avLst/>
          </a:prstGeom>
        </p:spPr>
        <p:txBody>
          <a:bodyPr/>
          <a:lstStyle>
            <a:lvl1pPr>
              <a:defRPr b="1">
                <a:solidFill>
                  <a:schemeClr val="bg1"/>
                </a:solidFill>
              </a:defRPr>
            </a:lvl1pPr>
          </a:lstStyle>
          <a:p>
            <a:r>
              <a:rPr lang="es-ES" sz="4400" dirty="0">
                <a:solidFill>
                  <a:schemeClr val="bg1"/>
                </a:solidFill>
                <a:latin typeface="+mj-lt"/>
              </a:rPr>
              <a:t>Espacio para textos</a:t>
            </a:r>
            <a:endParaRPr lang="es-CO" dirty="0"/>
          </a:p>
        </p:txBody>
      </p:sp>
    </p:spTree>
    <p:extLst>
      <p:ext uri="{BB962C8B-B14F-4D97-AF65-F5344CB8AC3E}">
        <p14:creationId xmlns:p14="http://schemas.microsoft.com/office/powerpoint/2010/main" val="8290601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Gráfico 7">
            <a:extLst>
              <a:ext uri="{FF2B5EF4-FFF2-40B4-BE49-F238E27FC236}">
                <a16:creationId xmlns:a16="http://schemas.microsoft.com/office/drawing/2014/main" id="{0DA80209-368B-4358-9E84-1043297D3DF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8651631" y="5627077"/>
            <a:ext cx="3540369" cy="1299320"/>
          </a:xfrm>
          <a:prstGeom prst="rect">
            <a:avLst/>
          </a:prstGeom>
        </p:spPr>
      </p:pic>
      <p:pic>
        <p:nvPicPr>
          <p:cNvPr id="10" name="Imagen 9">
            <a:extLst>
              <a:ext uri="{FF2B5EF4-FFF2-40B4-BE49-F238E27FC236}">
                <a16:creationId xmlns:a16="http://schemas.microsoft.com/office/drawing/2014/main" id="{05BD11D2-2452-499A-BFED-7791AC3507CD}"/>
              </a:ext>
            </a:extLst>
          </p:cNvPr>
          <p:cNvPicPr>
            <a:picLocks noChangeAspect="1"/>
          </p:cNvPicPr>
          <p:nvPr userDrawn="1"/>
        </p:nvPicPr>
        <p:blipFill>
          <a:blip r:embed="rId5">
            <a:biLevel thresh="25000"/>
            <a:extLst>
              <a:ext uri="{28A0092B-C50C-407E-A947-70E740481C1C}">
                <a14:useLocalDpi xmlns:a14="http://schemas.microsoft.com/office/drawing/2010/main" val="0"/>
              </a:ext>
            </a:extLst>
          </a:blip>
          <a:stretch>
            <a:fillRect/>
          </a:stretch>
        </p:blipFill>
        <p:spPr>
          <a:xfrm>
            <a:off x="9097538" y="5811045"/>
            <a:ext cx="2779315" cy="873526"/>
          </a:xfrm>
          <a:prstGeom prst="rect">
            <a:avLst/>
          </a:prstGeom>
        </p:spPr>
      </p:pic>
      <p:sp>
        <p:nvSpPr>
          <p:cNvPr id="11" name="Título 1">
            <a:extLst>
              <a:ext uri="{FF2B5EF4-FFF2-40B4-BE49-F238E27FC236}">
                <a16:creationId xmlns:a16="http://schemas.microsoft.com/office/drawing/2014/main" id="{6D69A6DC-36ED-4056-AE9A-2D17EE766669}"/>
              </a:ext>
            </a:extLst>
          </p:cNvPr>
          <p:cNvSpPr txBox="1">
            <a:spLocks/>
          </p:cNvSpPr>
          <p:nvPr userDrawn="1"/>
        </p:nvSpPr>
        <p:spPr>
          <a:xfrm>
            <a:off x="486110" y="5971999"/>
            <a:ext cx="5840799" cy="547000"/>
          </a:xfrm>
          <a:prstGeom prst="rect">
            <a:avLst/>
          </a:prstGeom>
        </p:spPr>
        <p:txBody>
          <a:bodyPr/>
          <a:lstStyle>
            <a:lvl1pPr algn="l" defTabSz="914400" rtl="0" eaLnBrk="1" latinLnBrk="0" hangingPunct="1">
              <a:lnSpc>
                <a:spcPct val="90000"/>
              </a:lnSpc>
              <a:spcBef>
                <a:spcPct val="0"/>
              </a:spcBef>
              <a:buNone/>
              <a:defRPr sz="7200" b="0" kern="1200">
                <a:solidFill>
                  <a:schemeClr val="tx1"/>
                </a:solidFill>
                <a:latin typeface="+mj-lt"/>
                <a:ea typeface="+mj-ea"/>
                <a:cs typeface="+mj-cs"/>
              </a:defRPr>
            </a:lvl1pPr>
          </a:lstStyle>
          <a:p>
            <a:endParaRPr lang="es-CO" dirty="0"/>
          </a:p>
        </p:txBody>
      </p:sp>
      <p:sp>
        <p:nvSpPr>
          <p:cNvPr id="3" name="Marcador de texto 2">
            <a:extLst>
              <a:ext uri="{FF2B5EF4-FFF2-40B4-BE49-F238E27FC236}">
                <a16:creationId xmlns:a16="http://schemas.microsoft.com/office/drawing/2014/main" id="{6899E300-2D33-463F-8151-7A24DF0B1D6A}"/>
              </a:ext>
            </a:extLst>
          </p:cNvPr>
          <p:cNvSpPr>
            <a:spLocks noGrp="1"/>
          </p:cNvSpPr>
          <p:nvPr>
            <p:ph type="body" sz="quarter" idx="10" hasCustomPrompt="1"/>
          </p:nvPr>
        </p:nvSpPr>
        <p:spPr>
          <a:xfrm>
            <a:off x="486110" y="6061799"/>
            <a:ext cx="5154612" cy="457200"/>
          </a:xfrm>
          <a:prstGeom prst="rect">
            <a:avLst/>
          </a:prstGeom>
        </p:spPr>
        <p:txBody>
          <a:bodyPr/>
          <a:lstStyle>
            <a:lvl1pPr marL="0" indent="0">
              <a:buNone/>
              <a:defRPr>
                <a:solidFill>
                  <a:schemeClr val="bg1"/>
                </a:solidFill>
              </a:defRPr>
            </a:lvl1pPr>
          </a:lstStyle>
          <a:p>
            <a:pPr lvl="0"/>
            <a:r>
              <a:rPr lang="es-ES" dirty="0"/>
              <a:t>Nombre del expositor</a:t>
            </a:r>
          </a:p>
        </p:txBody>
      </p:sp>
      <p:sp>
        <p:nvSpPr>
          <p:cNvPr id="14" name="Título 13">
            <a:extLst>
              <a:ext uri="{FF2B5EF4-FFF2-40B4-BE49-F238E27FC236}">
                <a16:creationId xmlns:a16="http://schemas.microsoft.com/office/drawing/2014/main" id="{5876010D-4EFF-4E79-8FD8-D83EA7163913}"/>
              </a:ext>
            </a:extLst>
          </p:cNvPr>
          <p:cNvSpPr>
            <a:spLocks noGrp="1"/>
          </p:cNvSpPr>
          <p:nvPr>
            <p:ph type="title" hasCustomPrompt="1"/>
          </p:nvPr>
        </p:nvSpPr>
        <p:spPr>
          <a:xfrm>
            <a:off x="486110" y="5337792"/>
            <a:ext cx="5154612" cy="724008"/>
          </a:xfrm>
          <a:prstGeom prst="rect">
            <a:avLst/>
          </a:prstGeom>
        </p:spPr>
        <p:txBody>
          <a:bodyPr/>
          <a:lstStyle>
            <a:lvl1pPr>
              <a:defRPr sz="4800">
                <a:ln>
                  <a:solidFill>
                    <a:schemeClr val="bg1"/>
                  </a:solidFill>
                </a:ln>
                <a:solidFill>
                  <a:schemeClr val="bg1"/>
                </a:solidFill>
              </a:defRPr>
            </a:lvl1pPr>
          </a:lstStyle>
          <a:p>
            <a:pPr lvl="0"/>
            <a:r>
              <a:rPr lang="es-ES" sz="4400" b="1" dirty="0">
                <a:solidFill>
                  <a:schemeClr val="bg1"/>
                </a:solidFill>
                <a:latin typeface="+mn-lt"/>
                <a:ea typeface="Open Sans" panose="020B0606030504020204" pitchFamily="34" charset="0"/>
                <a:cs typeface="Open Sans" panose="020B0606030504020204" pitchFamily="34" charset="0"/>
              </a:rPr>
              <a:t>Título informe 01</a:t>
            </a:r>
            <a:endParaRPr lang="es-CO" dirty="0"/>
          </a:p>
        </p:txBody>
      </p:sp>
    </p:spTree>
    <p:extLst>
      <p:ext uri="{BB962C8B-B14F-4D97-AF65-F5344CB8AC3E}">
        <p14:creationId xmlns:p14="http://schemas.microsoft.com/office/powerpoint/2010/main" val="1511997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7580F5-9838-4240-9F1D-4C1EBA7E128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6995D67-C054-46A8-9B83-5587C3E75D62}"/>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71BC0A2-1F80-44B0-A2D1-8B10374FB47E}"/>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26D458C6-3A5E-49BC-84E5-33D5D25B8CC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01B5144-238E-4789-849A-41AB75013A43}"/>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1379658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BB2CB0-6106-498D-B153-C720BF89D955}"/>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588EB9A-8CCE-4C9B-8535-0F9E2C8B51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7E04065-E544-43D5-A9F5-5A0C898404E4}"/>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D8C17996-3CEB-4F21-AD27-9F934B214B8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068F438-6A8F-4F46-AC3D-0EF28274BE08}"/>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3318244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39D82B-A32D-41A0-82B1-2ECDEB105F6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EA3EC9FC-237F-4745-B8A9-4424579F1772}"/>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4CB4A9B0-9114-431D-B846-76A39CE8E99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BED28C5A-6D9F-467B-BCAB-C7F80AAB1CBE}"/>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6" name="Marcador de pie de página 5">
            <a:extLst>
              <a:ext uri="{FF2B5EF4-FFF2-40B4-BE49-F238E27FC236}">
                <a16:creationId xmlns:a16="http://schemas.microsoft.com/office/drawing/2014/main" id="{AD62322D-3797-42E3-A628-BE04A5DAEF38}"/>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36FA7570-2766-46BE-8F89-88CB5B987A57}"/>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2874442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F48FB1-2ED4-4503-87DF-EC260F64DD3A}"/>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17648FF-D6B9-4BF9-9A6B-33ABF4CE30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EEA4551-3451-47D7-BA72-B9A58321031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0FD940F6-D64F-43F2-BA98-946258BF7A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8218B8C-AFE4-4646-A62F-A5DC9B677B4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C6845076-E308-4191-A4FB-B7092E763EC8}"/>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8" name="Marcador de pie de página 7">
            <a:extLst>
              <a:ext uri="{FF2B5EF4-FFF2-40B4-BE49-F238E27FC236}">
                <a16:creationId xmlns:a16="http://schemas.microsoft.com/office/drawing/2014/main" id="{328FC909-95E5-488E-A18A-9B8C3A0F7E85}"/>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41A4D332-D9E6-4581-9E67-8A8F7F9EB61C}"/>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3473658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143F77-A287-4561-8AF4-28E61FB0569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D4F3452B-F7C2-4D2B-99FB-B431E5BDE25F}"/>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4" name="Marcador de pie de página 3">
            <a:extLst>
              <a:ext uri="{FF2B5EF4-FFF2-40B4-BE49-F238E27FC236}">
                <a16:creationId xmlns:a16="http://schemas.microsoft.com/office/drawing/2014/main" id="{A8AA2A21-F71A-43D1-83C7-7E2D56170705}"/>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3AD46782-5EBA-4662-98ED-E3B72DB4E939}"/>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3543215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A5EE1B6-ED02-4B5F-ABEB-55D6E37389A8}"/>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3" name="Marcador de pie de página 2">
            <a:extLst>
              <a:ext uri="{FF2B5EF4-FFF2-40B4-BE49-F238E27FC236}">
                <a16:creationId xmlns:a16="http://schemas.microsoft.com/office/drawing/2014/main" id="{E9EBC73D-1854-44D0-A7D8-55B058A99DB3}"/>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F173CC77-7836-4EF9-86CE-6DAA4C0304B3}"/>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4077470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8737C8-AECF-4B74-8DA6-869D0A2741E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7F52E29-5ED1-4985-A615-A4D3742139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D9D7CEAA-67A3-4A8B-8133-7C5258957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980B2F9-E13F-4D74-B20C-EF5D61D75C0E}"/>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6" name="Marcador de pie de página 5">
            <a:extLst>
              <a:ext uri="{FF2B5EF4-FFF2-40B4-BE49-F238E27FC236}">
                <a16:creationId xmlns:a16="http://schemas.microsoft.com/office/drawing/2014/main" id="{7270B99A-0DE9-4756-8FF6-9F7CDBE2498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9E95513-CE95-487F-A759-095A6B9B5221}"/>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1035199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EF3DD7-39C2-424A-B870-7022F2F88F4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6DFCA2B4-A249-4AA7-B356-07D5636B23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9CAAC167-DDFB-4F95-8C2E-8796D0F682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99053D0-4D24-4FFE-973E-E91BFA1D06F2}"/>
              </a:ext>
            </a:extLst>
          </p:cNvPr>
          <p:cNvSpPr>
            <a:spLocks noGrp="1"/>
          </p:cNvSpPr>
          <p:nvPr>
            <p:ph type="dt" sz="half" idx="10"/>
          </p:nvPr>
        </p:nvSpPr>
        <p:spPr/>
        <p:txBody>
          <a:bodyPr/>
          <a:lstStyle/>
          <a:p>
            <a:fld id="{9FA39B77-802C-49F6-B451-B3FE7A37022F}" type="datetimeFigureOut">
              <a:rPr lang="es-CO" smtClean="0"/>
              <a:t>8/06/2021</a:t>
            </a:fld>
            <a:endParaRPr lang="es-CO"/>
          </a:p>
        </p:txBody>
      </p:sp>
      <p:sp>
        <p:nvSpPr>
          <p:cNvPr id="6" name="Marcador de pie de página 5">
            <a:extLst>
              <a:ext uri="{FF2B5EF4-FFF2-40B4-BE49-F238E27FC236}">
                <a16:creationId xmlns:a16="http://schemas.microsoft.com/office/drawing/2014/main" id="{54596D19-0F25-408F-876D-81FA4E435A56}"/>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E181939-066A-49CC-B356-2490E02641F1}"/>
              </a:ext>
            </a:extLst>
          </p:cNvPr>
          <p:cNvSpPr>
            <a:spLocks noGrp="1"/>
          </p:cNvSpPr>
          <p:nvPr>
            <p:ph type="sldNum" sz="quarter" idx="12"/>
          </p:nvPr>
        </p:nvSpPr>
        <p:spPr/>
        <p:txBody>
          <a:bodyPr/>
          <a:lstStyle/>
          <a:p>
            <a:fld id="{05F4AD07-3CE7-4158-B35E-2415036FEE00}" type="slidenum">
              <a:rPr lang="es-CO" smtClean="0"/>
              <a:t>‹Nº›</a:t>
            </a:fld>
            <a:endParaRPr lang="es-CO"/>
          </a:p>
        </p:txBody>
      </p:sp>
    </p:spTree>
    <p:extLst>
      <p:ext uri="{BB962C8B-B14F-4D97-AF65-F5344CB8AC3E}">
        <p14:creationId xmlns:p14="http://schemas.microsoft.com/office/powerpoint/2010/main" val="3725320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10560CD-6E3C-423C-9F36-6247DF20CF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05123ED-BFEA-4284-82D1-9D5170539D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EEB230B-EF9D-466B-AB4D-B24F1E9017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A39B77-802C-49F6-B451-B3FE7A37022F}" type="datetimeFigureOut">
              <a:rPr lang="es-CO" smtClean="0"/>
              <a:t>8/06/2021</a:t>
            </a:fld>
            <a:endParaRPr lang="es-CO"/>
          </a:p>
        </p:txBody>
      </p:sp>
      <p:sp>
        <p:nvSpPr>
          <p:cNvPr id="5" name="Marcador de pie de página 4">
            <a:extLst>
              <a:ext uri="{FF2B5EF4-FFF2-40B4-BE49-F238E27FC236}">
                <a16:creationId xmlns:a16="http://schemas.microsoft.com/office/drawing/2014/main" id="{69C31E1F-2A82-4398-8C6B-254B9928AE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0ED55793-CD4E-4824-9452-A18A05C680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F4AD07-3CE7-4158-B35E-2415036FEE00}" type="slidenum">
              <a:rPr lang="es-CO" smtClean="0"/>
              <a:t>‹Nº›</a:t>
            </a:fld>
            <a:endParaRPr lang="es-CO"/>
          </a:p>
        </p:txBody>
      </p:sp>
    </p:spTree>
    <p:extLst>
      <p:ext uri="{BB962C8B-B14F-4D97-AF65-F5344CB8AC3E}">
        <p14:creationId xmlns:p14="http://schemas.microsoft.com/office/powerpoint/2010/main" val="42899799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E5DBCBE-107D-4599-AEB2-AB7401D58CDE}"/>
              </a:ext>
            </a:extLst>
          </p:cNvPr>
          <p:cNvSpPr>
            <a:spLocks noGrp="1"/>
          </p:cNvSpPr>
          <p:nvPr>
            <p:ph type="body" sz="quarter" idx="10"/>
          </p:nvPr>
        </p:nvSpPr>
        <p:spPr/>
        <p:txBody>
          <a:bodyPr>
            <a:normAutofit lnSpcReduction="10000"/>
          </a:bodyPr>
          <a:lstStyle/>
          <a:p>
            <a:r>
              <a:rPr lang="es-CO" dirty="0"/>
              <a:t>John Anderson Gómez Múnera</a:t>
            </a:r>
          </a:p>
        </p:txBody>
      </p:sp>
      <p:sp>
        <p:nvSpPr>
          <p:cNvPr id="3" name="Título 2">
            <a:extLst>
              <a:ext uri="{FF2B5EF4-FFF2-40B4-BE49-F238E27FC236}">
                <a16:creationId xmlns:a16="http://schemas.microsoft.com/office/drawing/2014/main" id="{D5E27E6C-7179-418B-9A3F-0C13DFB25199}"/>
              </a:ext>
            </a:extLst>
          </p:cNvPr>
          <p:cNvSpPr>
            <a:spLocks noGrp="1"/>
          </p:cNvSpPr>
          <p:nvPr>
            <p:ph type="title"/>
          </p:nvPr>
        </p:nvSpPr>
        <p:spPr/>
        <p:txBody>
          <a:bodyPr>
            <a:normAutofit fontScale="90000"/>
          </a:bodyPr>
          <a:lstStyle/>
          <a:p>
            <a:r>
              <a:rPr lang="es-CO" dirty="0"/>
              <a:t>Semana 4</a:t>
            </a:r>
          </a:p>
        </p:txBody>
      </p:sp>
    </p:spTree>
    <p:extLst>
      <p:ext uri="{BB962C8B-B14F-4D97-AF65-F5344CB8AC3E}">
        <p14:creationId xmlns:p14="http://schemas.microsoft.com/office/powerpoint/2010/main" val="1404648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557046" y="1964301"/>
            <a:ext cx="9349494" cy="3166481"/>
          </a:xfrm>
        </p:spPr>
        <p:txBody>
          <a:bodyPr/>
          <a:lstStyle/>
          <a:p>
            <a:pPr algn="ctr"/>
            <a:r>
              <a:rPr lang="es-CO" sz="4000" dirty="0">
                <a:effectLst/>
                <a:latin typeface="Calibri" panose="020F0502020204030204" pitchFamily="34" charset="0"/>
                <a:ea typeface="Calibri" panose="020F0502020204030204" pitchFamily="34" charset="0"/>
                <a:cs typeface="Times New Roman" panose="02020603050405020304" pitchFamily="18" charset="0"/>
              </a:rPr>
              <a:t>Cada método es una función. </a:t>
            </a:r>
            <a:r>
              <a:rPr lang="es-CO" sz="4000" dirty="0">
                <a:solidFill>
                  <a:srgbClr val="E83565"/>
                </a:solidFill>
                <a:effectLst/>
                <a:latin typeface="Calibri" panose="020F0502020204030204" pitchFamily="34" charset="0"/>
                <a:ea typeface="Calibri" panose="020F0502020204030204" pitchFamily="34" charset="0"/>
                <a:cs typeface="Times New Roman" panose="02020603050405020304" pitchFamily="18" charset="0"/>
              </a:rPr>
              <a:t>El constructor no es un método</a:t>
            </a:r>
            <a:r>
              <a:rPr lang="es-CO" sz="4000" dirty="0">
                <a:effectLst/>
                <a:latin typeface="Calibri" panose="020F0502020204030204" pitchFamily="34" charset="0"/>
                <a:ea typeface="Calibri" panose="020F0502020204030204" pitchFamily="34" charset="0"/>
                <a:cs typeface="Times New Roman" panose="02020603050405020304" pitchFamily="18" charset="0"/>
              </a:rPr>
              <a:t>. El constructor es la función que se ejecuta cuando se defina una variable como una instancia de la clase vector</a:t>
            </a:r>
            <a:endParaRPr lang="es-CO" sz="6000" dirty="0"/>
          </a:p>
        </p:txBody>
      </p:sp>
    </p:spTree>
    <p:extLst>
      <p:ext uri="{BB962C8B-B14F-4D97-AF65-F5344CB8AC3E}">
        <p14:creationId xmlns:p14="http://schemas.microsoft.com/office/powerpoint/2010/main" val="41622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690810" y="2247105"/>
            <a:ext cx="9349494" cy="3166481"/>
          </a:xfrm>
        </p:spPr>
        <p:txBody>
          <a:bodyPr/>
          <a:lstStyle/>
          <a:p>
            <a:r>
              <a:rPr lang="es-ES" sz="2800" dirty="0"/>
              <a:t>Hace referencia al ocultamiento de los estado internos de una clase al exterior. </a:t>
            </a:r>
            <a:br>
              <a:rPr lang="es-ES" sz="2800" dirty="0"/>
            </a:br>
            <a:br>
              <a:rPr lang="es-ES" sz="2800" dirty="0"/>
            </a:br>
            <a:r>
              <a:rPr lang="es-ES" sz="2800" dirty="0"/>
              <a:t>Dicho de otra manera, encapsular consiste en hacer que los atributos o métodos internos a una clase no se puedan acceder ni modificar desde fuera, sino que tan solo el propio objeto pueda acceder a ellos.</a:t>
            </a:r>
            <a:endParaRPr lang="es-CO" sz="6000" dirty="0"/>
          </a:p>
        </p:txBody>
      </p:sp>
      <p:sp>
        <p:nvSpPr>
          <p:cNvPr id="4" name="CuadroTexto 3">
            <a:extLst>
              <a:ext uri="{FF2B5EF4-FFF2-40B4-BE49-F238E27FC236}">
                <a16:creationId xmlns:a16="http://schemas.microsoft.com/office/drawing/2014/main" id="{42CB825D-DC37-48E4-8043-E655641C1C58}"/>
              </a:ext>
            </a:extLst>
          </p:cNvPr>
          <p:cNvSpPr txBox="1"/>
          <p:nvPr/>
        </p:nvSpPr>
        <p:spPr>
          <a:xfrm>
            <a:off x="1223128" y="1215215"/>
            <a:ext cx="5686719" cy="769441"/>
          </a:xfrm>
          <a:prstGeom prst="rect">
            <a:avLst/>
          </a:prstGeom>
          <a:noFill/>
        </p:spPr>
        <p:txBody>
          <a:bodyPr wrap="square">
            <a:spAutoFit/>
          </a:bodyPr>
          <a:lstStyle/>
          <a:p>
            <a:r>
              <a:rPr lang="es-ES" sz="4400" b="1" dirty="0">
                <a:solidFill>
                  <a:srgbClr val="FFFF00"/>
                </a:solidFill>
                <a:latin typeface="+mj-lt"/>
              </a:rPr>
              <a:t>El encapsulamiento </a:t>
            </a:r>
            <a:endParaRPr lang="es-CO" sz="4400" b="1" dirty="0">
              <a:solidFill>
                <a:srgbClr val="FFFF00"/>
              </a:solidFill>
              <a:latin typeface="+mj-lt"/>
            </a:endParaRPr>
          </a:p>
        </p:txBody>
      </p:sp>
    </p:spTree>
    <p:extLst>
      <p:ext uri="{BB962C8B-B14F-4D97-AF65-F5344CB8AC3E}">
        <p14:creationId xmlns:p14="http://schemas.microsoft.com/office/powerpoint/2010/main" val="3713466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174C66F8-B1D7-493B-A283-7E876838E687}"/>
              </a:ext>
            </a:extLst>
          </p:cNvPr>
          <p:cNvPicPr>
            <a:picLocks noChangeAspect="1"/>
          </p:cNvPicPr>
          <p:nvPr/>
        </p:nvPicPr>
        <p:blipFill>
          <a:blip r:embed="rId2"/>
          <a:stretch>
            <a:fillRect/>
          </a:stretch>
        </p:blipFill>
        <p:spPr>
          <a:xfrm>
            <a:off x="2962912" y="1353236"/>
            <a:ext cx="5953428" cy="45762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3184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90332433-FC45-4291-A693-BA52E91277CF}"/>
              </a:ext>
            </a:extLst>
          </p:cNvPr>
          <p:cNvPicPr>
            <a:picLocks noChangeAspect="1"/>
          </p:cNvPicPr>
          <p:nvPr/>
        </p:nvPicPr>
        <p:blipFill>
          <a:blip r:embed="rId2"/>
          <a:stretch>
            <a:fillRect/>
          </a:stretch>
        </p:blipFill>
        <p:spPr>
          <a:xfrm>
            <a:off x="878421" y="2044882"/>
            <a:ext cx="10435158" cy="27682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42723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60C017-4C28-4A04-AF48-713D8A9B870B}"/>
              </a:ext>
            </a:extLst>
          </p:cNvPr>
          <p:cNvSpPr>
            <a:spLocks noGrp="1"/>
          </p:cNvSpPr>
          <p:nvPr>
            <p:ph type="title"/>
          </p:nvPr>
        </p:nvSpPr>
        <p:spPr>
          <a:xfrm>
            <a:off x="1804806" y="3110863"/>
            <a:ext cx="8881391" cy="956170"/>
          </a:xfrm>
        </p:spPr>
        <p:txBody>
          <a:bodyPr>
            <a:normAutofit/>
          </a:bodyPr>
          <a:lstStyle/>
          <a:p>
            <a:r>
              <a:rPr lang="es-CO" dirty="0"/>
              <a:t>https://quizizz.com/join?gc=55651514</a:t>
            </a:r>
          </a:p>
        </p:txBody>
      </p:sp>
    </p:spTree>
    <p:extLst>
      <p:ext uri="{BB962C8B-B14F-4D97-AF65-F5344CB8AC3E}">
        <p14:creationId xmlns:p14="http://schemas.microsoft.com/office/powerpoint/2010/main" val="3588714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60DD84-7612-4F82-ADCA-49DBB66AE732}"/>
              </a:ext>
            </a:extLst>
          </p:cNvPr>
          <p:cNvSpPr>
            <a:spLocks noGrp="1"/>
          </p:cNvSpPr>
          <p:nvPr>
            <p:ph type="title"/>
          </p:nvPr>
        </p:nvSpPr>
        <p:spPr>
          <a:xfrm>
            <a:off x="453677" y="877140"/>
            <a:ext cx="7080851" cy="1219633"/>
          </a:xfrm>
        </p:spPr>
        <p:txBody>
          <a:bodyPr/>
          <a:lstStyle/>
          <a:p>
            <a:r>
              <a:rPr lang="es-ES" dirty="0"/>
              <a:t>Atributos intrínsecos</a:t>
            </a:r>
            <a:endParaRPr lang="es-CO" dirty="0"/>
          </a:p>
        </p:txBody>
      </p:sp>
      <p:sp>
        <p:nvSpPr>
          <p:cNvPr id="3" name="CuadroTexto 2">
            <a:extLst>
              <a:ext uri="{FF2B5EF4-FFF2-40B4-BE49-F238E27FC236}">
                <a16:creationId xmlns:a16="http://schemas.microsoft.com/office/drawing/2014/main" id="{846004E1-49E9-434B-8070-088097DBD548}"/>
              </a:ext>
            </a:extLst>
          </p:cNvPr>
          <p:cNvSpPr txBox="1"/>
          <p:nvPr/>
        </p:nvSpPr>
        <p:spPr>
          <a:xfrm>
            <a:off x="328795" y="1991912"/>
            <a:ext cx="11163868" cy="3970318"/>
          </a:xfrm>
          <a:prstGeom prst="rect">
            <a:avLst/>
          </a:prstGeom>
          <a:noFill/>
        </p:spPr>
        <p:txBody>
          <a:bodyPr wrap="square" rtlCol="0">
            <a:spAutoFit/>
          </a:bodyPr>
          <a:lstStyle/>
          <a:p>
            <a:pPr algn="l"/>
            <a:r>
              <a:rPr lang="en-US" sz="2800" b="0" i="0" u="none" strike="noStrike" baseline="0" dirty="0">
                <a:solidFill>
                  <a:schemeClr val="bg1"/>
                </a:solidFill>
                <a:latin typeface="AdvPSSym2"/>
              </a:rPr>
              <a:t>• </a:t>
            </a:r>
            <a:r>
              <a:rPr lang="en-US" sz="2800" b="0" i="0" u="none" strike="noStrike" baseline="0" dirty="0">
                <a:solidFill>
                  <a:schemeClr val="bg1"/>
                </a:solidFill>
                <a:latin typeface="AdvTT5640978226"/>
              </a:rPr>
              <a:t>__name__ </a:t>
            </a:r>
            <a:r>
              <a:rPr lang="en-US" sz="2800" b="0" i="0" u="none" strike="noStrike" baseline="0" dirty="0" err="1">
                <a:solidFill>
                  <a:schemeClr val="bg1"/>
                </a:solidFill>
                <a:latin typeface="AdvTT5ada87cc5"/>
              </a:rPr>
              <a:t>nombre</a:t>
            </a:r>
            <a:r>
              <a:rPr lang="en-US" sz="2800" b="0" i="0" u="none" strike="noStrike" baseline="0" dirty="0">
                <a:solidFill>
                  <a:schemeClr val="bg1"/>
                </a:solidFill>
                <a:latin typeface="AdvTT5ada87cc5"/>
              </a:rPr>
              <a:t> de la </a:t>
            </a:r>
            <a:r>
              <a:rPr lang="en-US" sz="2800" b="0" i="0" u="none" strike="noStrike" baseline="0" dirty="0" err="1">
                <a:solidFill>
                  <a:schemeClr val="bg1"/>
                </a:solidFill>
                <a:latin typeface="AdvTT5ada87cc5"/>
              </a:rPr>
              <a:t>clase</a:t>
            </a:r>
            <a:endParaRPr lang="en-US" sz="2800" b="0" i="0" u="none" strike="noStrike" baseline="0" dirty="0">
              <a:solidFill>
                <a:schemeClr val="bg1"/>
              </a:solidFill>
              <a:latin typeface="AdvTT5ada87cc5"/>
            </a:endParaRPr>
          </a:p>
          <a:p>
            <a:pPr algn="l"/>
            <a:r>
              <a:rPr lang="en-US" sz="2800" b="0" i="0" u="none" strike="noStrike" baseline="0" dirty="0">
                <a:solidFill>
                  <a:schemeClr val="bg1"/>
                </a:solidFill>
                <a:latin typeface="AdvPSSym2"/>
              </a:rPr>
              <a:t>• </a:t>
            </a:r>
            <a:r>
              <a:rPr lang="en-US" sz="2800" b="0" i="0" u="none" strike="noStrike" baseline="0" dirty="0">
                <a:solidFill>
                  <a:schemeClr val="bg1"/>
                </a:solidFill>
                <a:latin typeface="AdvTT5640978226"/>
              </a:rPr>
              <a:t>__module__ </a:t>
            </a:r>
            <a:r>
              <a:rPr lang="en-US" sz="2800" b="0" i="0" u="none" strike="noStrike" baseline="0" dirty="0" err="1">
                <a:solidFill>
                  <a:schemeClr val="bg1"/>
                </a:solidFill>
                <a:latin typeface="AdvTT5ada87cc5"/>
              </a:rPr>
              <a:t>el</a:t>
            </a:r>
            <a:r>
              <a:rPr lang="en-US" sz="2800" b="0" i="0" u="none" strike="noStrike" baseline="0" dirty="0">
                <a:solidFill>
                  <a:schemeClr val="bg1"/>
                </a:solidFill>
                <a:latin typeface="AdvTT5ada87cc5"/>
              </a:rPr>
              <a:t> modulo (o </a:t>
            </a:r>
            <a:r>
              <a:rPr lang="en-US" sz="2800" b="0" i="0" u="none" strike="noStrike" baseline="0" dirty="0" err="1">
                <a:solidFill>
                  <a:schemeClr val="bg1"/>
                </a:solidFill>
                <a:latin typeface="AdvTT5ada87cc5"/>
              </a:rPr>
              <a:t>libreria</a:t>
            </a:r>
            <a:r>
              <a:rPr lang="en-US" sz="2800" b="0" i="0" u="none" strike="noStrike" baseline="0" dirty="0">
                <a:solidFill>
                  <a:schemeClr val="bg1"/>
                </a:solidFill>
                <a:latin typeface="AdvTT5ada87cc5"/>
              </a:rPr>
              <a:t>) </a:t>
            </a:r>
            <a:r>
              <a:rPr lang="en-US" sz="2800" b="0" i="0" u="none" strike="noStrike" baseline="0" dirty="0" err="1">
                <a:solidFill>
                  <a:schemeClr val="bg1"/>
                </a:solidFill>
                <a:latin typeface="AdvTT5ada87cc5"/>
              </a:rPr>
              <a:t>desde</a:t>
            </a:r>
            <a:r>
              <a:rPr lang="en-US" sz="2800" b="0" i="0" u="none" strike="noStrike" baseline="0" dirty="0">
                <a:solidFill>
                  <a:schemeClr val="bg1"/>
                </a:solidFill>
                <a:latin typeface="AdvTT5ada87cc5"/>
              </a:rPr>
              <a:t> la </a:t>
            </a:r>
            <a:r>
              <a:rPr lang="en-US" sz="2800" b="0" i="0" u="none" strike="noStrike" baseline="0" dirty="0" err="1">
                <a:solidFill>
                  <a:schemeClr val="bg1"/>
                </a:solidFill>
                <a:latin typeface="AdvTT5ada87cc5"/>
              </a:rPr>
              <a:t>cual</a:t>
            </a:r>
            <a:r>
              <a:rPr lang="en-US" sz="2800" b="0" i="0" u="none" strike="noStrike" baseline="0" dirty="0">
                <a:solidFill>
                  <a:schemeClr val="bg1"/>
                </a:solidFill>
                <a:latin typeface="AdvTT5ada87cc5"/>
              </a:rPr>
              <a:t> es </a:t>
            </a:r>
            <a:r>
              <a:rPr lang="en-US" sz="2800" b="0" i="0" u="none" strike="noStrike" baseline="0" dirty="0" err="1">
                <a:solidFill>
                  <a:schemeClr val="bg1"/>
                </a:solidFill>
                <a:latin typeface="AdvTT5ada87cc5"/>
              </a:rPr>
              <a:t>cargada</a:t>
            </a:r>
            <a:endParaRPr lang="en-US" sz="2800" b="0" i="0" u="none" strike="noStrike" baseline="0" dirty="0">
              <a:solidFill>
                <a:schemeClr val="bg1"/>
              </a:solidFill>
              <a:latin typeface="AdvTT5ada87cc5"/>
            </a:endParaRPr>
          </a:p>
          <a:p>
            <a:pPr algn="l"/>
            <a:r>
              <a:rPr lang="en-US" sz="2800" b="0" i="0" u="none" strike="noStrike" baseline="0" dirty="0">
                <a:solidFill>
                  <a:schemeClr val="bg1"/>
                </a:solidFill>
                <a:latin typeface="AdvPSSym2"/>
              </a:rPr>
              <a:t>• </a:t>
            </a:r>
            <a:r>
              <a:rPr lang="en-US" sz="2800" b="0" i="0" u="none" strike="noStrike" baseline="0" dirty="0">
                <a:solidFill>
                  <a:schemeClr val="bg1"/>
                </a:solidFill>
                <a:latin typeface="AdvTT5640978226"/>
              </a:rPr>
              <a:t>__</a:t>
            </a:r>
            <a:r>
              <a:rPr lang="en-US" sz="2800" b="0" i="0" u="none" strike="noStrike" baseline="0" dirty="0" err="1">
                <a:solidFill>
                  <a:schemeClr val="bg1"/>
                </a:solidFill>
                <a:latin typeface="AdvTT5640978226"/>
              </a:rPr>
              <a:t>dict</a:t>
            </a:r>
            <a:r>
              <a:rPr lang="en-US" sz="2800" b="0" i="0" u="none" strike="noStrike" baseline="0" dirty="0">
                <a:solidFill>
                  <a:schemeClr val="bg1"/>
                </a:solidFill>
                <a:latin typeface="AdvTT5640978226"/>
              </a:rPr>
              <a:t>__ </a:t>
            </a:r>
            <a:r>
              <a:rPr lang="en-US" sz="2800" b="0" i="0" u="none" strike="noStrike" baseline="0" dirty="0">
                <a:solidFill>
                  <a:schemeClr val="bg1"/>
                </a:solidFill>
                <a:latin typeface="AdvTT5ada87cc5"/>
              </a:rPr>
              <a:t>un </a:t>
            </a:r>
            <a:r>
              <a:rPr lang="en-US" sz="2800" b="0" i="0" u="none" strike="noStrike" baseline="0" dirty="0" err="1">
                <a:solidFill>
                  <a:schemeClr val="bg1"/>
                </a:solidFill>
                <a:latin typeface="AdvTT5ada87cc5"/>
              </a:rPr>
              <a:t>diccionario</a:t>
            </a:r>
            <a:r>
              <a:rPr lang="en-US" sz="2800" b="0" i="0" u="none" strike="noStrike" baseline="0" dirty="0">
                <a:solidFill>
                  <a:schemeClr val="bg1"/>
                </a:solidFill>
                <a:latin typeface="AdvTT5ada87cc5"/>
              </a:rPr>
              <a:t> (un set de pares </a:t>
            </a:r>
            <a:r>
              <a:rPr lang="en-US" sz="2800" b="0" i="0" u="none" strike="noStrike" baseline="0" dirty="0" err="1">
                <a:solidFill>
                  <a:schemeClr val="bg1"/>
                </a:solidFill>
                <a:latin typeface="AdvTT5ada87cc5"/>
              </a:rPr>
              <a:t>clave.valor</a:t>
            </a:r>
            <a:r>
              <a:rPr lang="en-US" sz="2800" b="0" i="0" u="none" strike="noStrike" baseline="0" dirty="0">
                <a:solidFill>
                  <a:schemeClr val="bg1"/>
                </a:solidFill>
                <a:latin typeface="AdvTT5ada87cc5"/>
              </a:rPr>
              <a:t>) </a:t>
            </a:r>
            <a:r>
              <a:rPr lang="en-US" sz="2800" b="0" i="0" u="none" strike="noStrike" baseline="0" dirty="0" err="1">
                <a:solidFill>
                  <a:schemeClr val="bg1"/>
                </a:solidFill>
                <a:latin typeface="AdvTT5ada87cc5"/>
              </a:rPr>
              <a:t>contiene</a:t>
            </a:r>
            <a:r>
              <a:rPr lang="en-US" sz="2800" b="0" i="0" u="none" strike="noStrike" baseline="0" dirty="0">
                <a:solidFill>
                  <a:schemeClr val="bg1"/>
                </a:solidFill>
                <a:latin typeface="AdvTT5ada87cc5"/>
              </a:rPr>
              <a:t> </a:t>
            </a:r>
            <a:r>
              <a:rPr lang="en-US" sz="2800" b="0" i="0" u="none" strike="noStrike" baseline="0" dirty="0" err="1">
                <a:solidFill>
                  <a:schemeClr val="bg1"/>
                </a:solidFill>
                <a:latin typeface="AdvTT5ada87cc5"/>
              </a:rPr>
              <a:t>todos</a:t>
            </a:r>
            <a:r>
              <a:rPr lang="en-US" sz="2800" b="0" i="0" u="none" strike="noStrike" baseline="0" dirty="0">
                <a:solidFill>
                  <a:schemeClr val="bg1"/>
                </a:solidFill>
                <a:latin typeface="AdvTT5ada87cc5"/>
              </a:rPr>
              <a:t> los </a:t>
            </a:r>
            <a:r>
              <a:rPr lang="en-US" sz="2800" b="0" i="0" u="none" strike="noStrike" baseline="0" dirty="0" err="1">
                <a:solidFill>
                  <a:schemeClr val="bg1"/>
                </a:solidFill>
                <a:latin typeface="AdvTT5ada87cc5"/>
              </a:rPr>
              <a:t>atributos</a:t>
            </a:r>
            <a:endParaRPr lang="en-US" sz="2800" b="0" i="0" u="none" strike="noStrike" baseline="0" dirty="0">
              <a:solidFill>
                <a:schemeClr val="bg1"/>
              </a:solidFill>
              <a:latin typeface="AdvTT5ada87cc5"/>
            </a:endParaRPr>
          </a:p>
          <a:p>
            <a:pPr algn="l"/>
            <a:r>
              <a:rPr lang="es-CO" sz="2800" b="0" i="0" u="none" strike="noStrike" baseline="0" dirty="0">
                <a:solidFill>
                  <a:schemeClr val="bg1"/>
                </a:solidFill>
                <a:latin typeface="AdvTT5ada87cc5"/>
              </a:rPr>
              <a:t>(inclusión de métodos)</a:t>
            </a:r>
          </a:p>
          <a:p>
            <a:pPr algn="l"/>
            <a:r>
              <a:rPr lang="es-CO" sz="2800" b="0" i="0" u="none" strike="noStrike" baseline="0" dirty="0">
                <a:solidFill>
                  <a:schemeClr val="bg1"/>
                </a:solidFill>
                <a:latin typeface="AdvPSSym2"/>
              </a:rPr>
              <a:t>• </a:t>
            </a:r>
            <a:r>
              <a:rPr lang="es-CO" sz="2800" b="0" i="0" u="none" strike="noStrike" baseline="0" dirty="0">
                <a:solidFill>
                  <a:schemeClr val="bg1"/>
                </a:solidFill>
                <a:latin typeface="AdvTT5640978226"/>
              </a:rPr>
              <a:t>__</a:t>
            </a:r>
            <a:r>
              <a:rPr lang="es-CO" sz="2800" b="0" i="0" u="none" strike="noStrike" baseline="0" dirty="0" err="1">
                <a:solidFill>
                  <a:schemeClr val="bg1"/>
                </a:solidFill>
                <a:latin typeface="AdvTT5640978226"/>
              </a:rPr>
              <a:t>doc</a:t>
            </a:r>
            <a:r>
              <a:rPr lang="es-CO" sz="2800" b="0" i="0" u="none" strike="noStrike" baseline="0" dirty="0">
                <a:solidFill>
                  <a:schemeClr val="bg1"/>
                </a:solidFill>
                <a:latin typeface="AdvTT5640978226"/>
              </a:rPr>
              <a:t>__ </a:t>
            </a:r>
            <a:r>
              <a:rPr lang="es-CO" sz="2800" b="0" i="0" u="none" strike="noStrike" baseline="0" dirty="0">
                <a:solidFill>
                  <a:schemeClr val="bg1"/>
                </a:solidFill>
                <a:latin typeface="AdvTT5ada87cc5"/>
              </a:rPr>
              <a:t>muestra el </a:t>
            </a:r>
            <a:r>
              <a:rPr lang="es-CO" sz="2800" b="0" i="0" u="none" strike="noStrike" baseline="0" dirty="0" err="1">
                <a:solidFill>
                  <a:schemeClr val="bg1"/>
                </a:solidFill>
                <a:latin typeface="AdvTT5ada87cc5"/>
              </a:rPr>
              <a:t>docstring</a:t>
            </a:r>
            <a:r>
              <a:rPr lang="es-CO" sz="2800" b="0" i="0" u="none" strike="noStrike" baseline="0" dirty="0">
                <a:solidFill>
                  <a:schemeClr val="bg1"/>
                </a:solidFill>
                <a:latin typeface="AdvTT5ada87cc5"/>
              </a:rPr>
              <a:t>.</a:t>
            </a:r>
          </a:p>
          <a:p>
            <a:pPr algn="l"/>
            <a:r>
              <a:rPr lang="es-CO" sz="2800" b="0" i="0" u="none" strike="noStrike" baseline="0" dirty="0">
                <a:solidFill>
                  <a:schemeClr val="bg1"/>
                </a:solidFill>
                <a:latin typeface="AdvTT5ada87cc5"/>
              </a:rPr>
              <a:t>Para Objetos:</a:t>
            </a:r>
          </a:p>
          <a:p>
            <a:pPr algn="l"/>
            <a:r>
              <a:rPr lang="en-US" sz="2800" b="0" i="0" u="none" strike="noStrike" baseline="0" dirty="0">
                <a:solidFill>
                  <a:schemeClr val="bg1"/>
                </a:solidFill>
                <a:latin typeface="AdvPSSym2"/>
              </a:rPr>
              <a:t>• </a:t>
            </a:r>
            <a:r>
              <a:rPr lang="en-US" sz="2800" b="0" i="0" u="none" strike="noStrike" baseline="0" dirty="0">
                <a:solidFill>
                  <a:schemeClr val="bg1"/>
                </a:solidFill>
                <a:latin typeface="AdvTT5640978226"/>
              </a:rPr>
              <a:t>__class__ </a:t>
            </a:r>
            <a:r>
              <a:rPr lang="en-US" sz="2800" b="0" i="0" u="none" strike="noStrike" baseline="0" dirty="0">
                <a:solidFill>
                  <a:schemeClr val="bg1"/>
                </a:solidFill>
                <a:latin typeface="AdvTT5ada87cc5"/>
              </a:rPr>
              <a:t>El </a:t>
            </a:r>
            <a:r>
              <a:rPr lang="en-US" sz="2800" b="0" i="0" u="none" strike="noStrike" baseline="0" dirty="0" err="1">
                <a:solidFill>
                  <a:schemeClr val="bg1"/>
                </a:solidFill>
                <a:latin typeface="AdvTT5ada87cc5"/>
              </a:rPr>
              <a:t>nombre</a:t>
            </a:r>
            <a:r>
              <a:rPr lang="en-US" sz="2800" b="0" i="0" u="none" strike="noStrike" baseline="0" dirty="0">
                <a:solidFill>
                  <a:schemeClr val="bg1"/>
                </a:solidFill>
                <a:latin typeface="AdvTT5ada87cc5"/>
              </a:rPr>
              <a:t> de la </a:t>
            </a:r>
            <a:r>
              <a:rPr lang="en-US" sz="2800" b="0" i="0" u="none" strike="noStrike" baseline="0" dirty="0" err="1">
                <a:solidFill>
                  <a:schemeClr val="bg1"/>
                </a:solidFill>
                <a:latin typeface="AdvTT5ada87cc5"/>
              </a:rPr>
              <a:t>clase</a:t>
            </a:r>
            <a:r>
              <a:rPr lang="en-US" sz="2800" b="0" i="0" u="none" strike="noStrike" baseline="0" dirty="0">
                <a:solidFill>
                  <a:schemeClr val="bg1"/>
                </a:solidFill>
                <a:latin typeface="AdvTT5ada87cc5"/>
              </a:rPr>
              <a:t> del </a:t>
            </a:r>
            <a:r>
              <a:rPr lang="en-US" sz="2800" b="0" i="0" u="none" strike="noStrike" baseline="0" dirty="0" err="1">
                <a:solidFill>
                  <a:schemeClr val="bg1"/>
                </a:solidFill>
                <a:latin typeface="AdvTT5ada87cc5"/>
              </a:rPr>
              <a:t>objeto</a:t>
            </a:r>
            <a:endParaRPr lang="en-US" sz="2800" b="0" i="0" u="none" strike="noStrike" baseline="0" dirty="0">
              <a:solidFill>
                <a:schemeClr val="bg1"/>
              </a:solidFill>
              <a:latin typeface="AdvTT5ada87cc5"/>
            </a:endParaRPr>
          </a:p>
          <a:p>
            <a:pPr algn="l"/>
            <a:r>
              <a:rPr lang="en-US" sz="2800" b="0" i="0" u="none" strike="noStrike" baseline="0" dirty="0">
                <a:solidFill>
                  <a:schemeClr val="bg1"/>
                </a:solidFill>
                <a:latin typeface="AdvPSSym2"/>
              </a:rPr>
              <a:t>• </a:t>
            </a:r>
            <a:r>
              <a:rPr lang="en-US" sz="2800" b="0" i="0" u="none" strike="noStrike" baseline="0" dirty="0">
                <a:solidFill>
                  <a:schemeClr val="bg1"/>
                </a:solidFill>
                <a:latin typeface="AdvTT5640978226"/>
              </a:rPr>
              <a:t>__</a:t>
            </a:r>
            <a:r>
              <a:rPr lang="en-US" sz="2800" b="0" i="0" u="none" strike="noStrike" baseline="0" dirty="0" err="1">
                <a:solidFill>
                  <a:schemeClr val="bg1"/>
                </a:solidFill>
                <a:latin typeface="AdvTT5640978226"/>
              </a:rPr>
              <a:t>dict</a:t>
            </a:r>
            <a:r>
              <a:rPr lang="en-US" sz="2800" b="0" i="0" u="none" strike="noStrike" baseline="0" dirty="0">
                <a:solidFill>
                  <a:schemeClr val="bg1"/>
                </a:solidFill>
                <a:latin typeface="AdvTT5640978226"/>
              </a:rPr>
              <a:t>__ </a:t>
            </a:r>
            <a:r>
              <a:rPr lang="en-US" sz="2800" b="0" i="0" u="none" strike="noStrike" baseline="0" dirty="0">
                <a:solidFill>
                  <a:schemeClr val="bg1"/>
                </a:solidFill>
                <a:latin typeface="AdvTT5ada87cc5"/>
              </a:rPr>
              <a:t>Un </a:t>
            </a:r>
            <a:r>
              <a:rPr lang="en-US" sz="2800" b="0" i="0" u="none" strike="noStrike" baseline="0" dirty="0" err="1">
                <a:solidFill>
                  <a:schemeClr val="bg1"/>
                </a:solidFill>
                <a:latin typeface="AdvTT5ada87cc5"/>
              </a:rPr>
              <a:t>diccionario</a:t>
            </a:r>
            <a:r>
              <a:rPr lang="en-US" sz="2800" b="0" i="0" u="none" strike="noStrike" baseline="0" dirty="0">
                <a:solidFill>
                  <a:schemeClr val="bg1"/>
                </a:solidFill>
                <a:latin typeface="AdvTT5ada87cc5"/>
              </a:rPr>
              <a:t> que </a:t>
            </a:r>
            <a:r>
              <a:rPr lang="en-US" sz="2800" b="0" i="0" u="none" strike="noStrike" baseline="0" dirty="0" err="1">
                <a:solidFill>
                  <a:schemeClr val="bg1"/>
                </a:solidFill>
                <a:latin typeface="AdvTT5ada87cc5"/>
              </a:rPr>
              <a:t>contiene</a:t>
            </a:r>
            <a:r>
              <a:rPr lang="en-US" sz="2800" b="0" i="0" u="none" strike="noStrike" baseline="0" dirty="0">
                <a:solidFill>
                  <a:schemeClr val="bg1"/>
                </a:solidFill>
                <a:latin typeface="AdvTT5ada87cc5"/>
              </a:rPr>
              <a:t> </a:t>
            </a:r>
            <a:r>
              <a:rPr lang="en-US" sz="2800" b="0" i="0" u="none" strike="noStrike" baseline="0" dirty="0" err="1">
                <a:solidFill>
                  <a:schemeClr val="bg1"/>
                </a:solidFill>
                <a:latin typeface="AdvTT5ada87cc5"/>
              </a:rPr>
              <a:t>todos</a:t>
            </a:r>
            <a:r>
              <a:rPr lang="en-US" sz="2800" b="0" i="0" u="none" strike="noStrike" baseline="0" dirty="0">
                <a:solidFill>
                  <a:schemeClr val="bg1"/>
                </a:solidFill>
                <a:latin typeface="AdvTT5ada87cc5"/>
              </a:rPr>
              <a:t> los </a:t>
            </a:r>
            <a:r>
              <a:rPr lang="en-US" sz="2800" b="0" i="0" u="none" strike="noStrike" baseline="0" dirty="0" err="1">
                <a:solidFill>
                  <a:schemeClr val="bg1"/>
                </a:solidFill>
                <a:latin typeface="AdvTT5ada87cc5"/>
              </a:rPr>
              <a:t>atributos</a:t>
            </a:r>
            <a:r>
              <a:rPr lang="en-US" sz="2800" b="0" i="0" u="none" strike="noStrike" baseline="0" dirty="0">
                <a:solidFill>
                  <a:schemeClr val="bg1"/>
                </a:solidFill>
                <a:latin typeface="AdvTT5ada87cc5"/>
              </a:rPr>
              <a:t> del </a:t>
            </a:r>
            <a:r>
              <a:rPr lang="en-US" sz="2800" b="0" i="0" u="none" strike="noStrike" baseline="0" dirty="0" err="1">
                <a:solidFill>
                  <a:schemeClr val="bg1"/>
                </a:solidFill>
                <a:latin typeface="AdvTT5ada87cc5"/>
              </a:rPr>
              <a:t>objeto</a:t>
            </a:r>
            <a:r>
              <a:rPr lang="en-US" sz="2800" b="0" i="0" u="none" strike="noStrike" baseline="0" dirty="0">
                <a:solidFill>
                  <a:schemeClr val="bg1"/>
                </a:solidFill>
                <a:latin typeface="AdvTT5ada87cc5"/>
              </a:rPr>
              <a:t>.</a:t>
            </a:r>
            <a:endParaRPr lang="es-CO" sz="2800" dirty="0">
              <a:solidFill>
                <a:schemeClr val="bg1"/>
              </a:solidFill>
            </a:endParaRPr>
          </a:p>
        </p:txBody>
      </p:sp>
    </p:spTree>
    <p:extLst>
      <p:ext uri="{BB962C8B-B14F-4D97-AF65-F5344CB8AC3E}">
        <p14:creationId xmlns:p14="http://schemas.microsoft.com/office/powerpoint/2010/main" val="3787814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4B3E9A-AE30-4DED-9B65-14E3F1E9383A}"/>
              </a:ext>
            </a:extLst>
          </p:cNvPr>
          <p:cNvSpPr>
            <a:spLocks noGrp="1"/>
          </p:cNvSpPr>
          <p:nvPr>
            <p:ph type="title"/>
          </p:nvPr>
        </p:nvSpPr>
        <p:spPr>
          <a:xfrm>
            <a:off x="508268" y="545084"/>
            <a:ext cx="7080851" cy="1219633"/>
          </a:xfrm>
        </p:spPr>
        <p:txBody>
          <a:bodyPr/>
          <a:lstStyle/>
          <a:p>
            <a:r>
              <a:rPr lang="es-ES" dirty="0"/>
              <a:t>Atributos de clase</a:t>
            </a:r>
            <a:endParaRPr lang="es-CO" dirty="0"/>
          </a:p>
        </p:txBody>
      </p:sp>
      <p:sp>
        <p:nvSpPr>
          <p:cNvPr id="3" name="CuadroTexto 2">
            <a:extLst>
              <a:ext uri="{FF2B5EF4-FFF2-40B4-BE49-F238E27FC236}">
                <a16:creationId xmlns:a16="http://schemas.microsoft.com/office/drawing/2014/main" id="{8610119C-EEE8-48DA-9F12-7476ED249371}"/>
              </a:ext>
            </a:extLst>
          </p:cNvPr>
          <p:cNvSpPr txBox="1"/>
          <p:nvPr/>
        </p:nvSpPr>
        <p:spPr>
          <a:xfrm>
            <a:off x="603802" y="2197289"/>
            <a:ext cx="10699845" cy="3416320"/>
          </a:xfrm>
          <a:prstGeom prst="rect">
            <a:avLst/>
          </a:prstGeom>
          <a:noFill/>
        </p:spPr>
        <p:txBody>
          <a:bodyPr wrap="square" rtlCol="0">
            <a:spAutoFit/>
          </a:bodyPr>
          <a:lstStyle/>
          <a:p>
            <a:r>
              <a:rPr lang="es-ES" sz="3600" dirty="0">
                <a:solidFill>
                  <a:schemeClr val="bg1"/>
                </a:solidFill>
              </a:rPr>
              <a:t>En Python las clases también pueden tener atributos; estos se denominan variables de clase (a diferencia de las variables de instancia o atributos). En Python las variables definidas dentro del ámbito de la clase, pero fuera de cualquier método están ligadas a la clase y no a ninguna instancia, por lo que son variables de clase. </a:t>
            </a:r>
            <a:endParaRPr lang="es-CO" sz="3600" dirty="0">
              <a:solidFill>
                <a:schemeClr val="bg1"/>
              </a:solidFill>
            </a:endParaRPr>
          </a:p>
        </p:txBody>
      </p:sp>
    </p:spTree>
    <p:extLst>
      <p:ext uri="{BB962C8B-B14F-4D97-AF65-F5344CB8AC3E}">
        <p14:creationId xmlns:p14="http://schemas.microsoft.com/office/powerpoint/2010/main" val="1020325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42CB825D-DC37-48E4-8043-E655641C1C58}"/>
              </a:ext>
            </a:extLst>
          </p:cNvPr>
          <p:cNvSpPr txBox="1"/>
          <p:nvPr/>
        </p:nvSpPr>
        <p:spPr>
          <a:xfrm>
            <a:off x="1223128" y="1215215"/>
            <a:ext cx="5686719" cy="769441"/>
          </a:xfrm>
          <a:prstGeom prst="rect">
            <a:avLst/>
          </a:prstGeom>
          <a:noFill/>
        </p:spPr>
        <p:txBody>
          <a:bodyPr wrap="square">
            <a:spAutoFit/>
          </a:bodyPr>
          <a:lstStyle/>
          <a:p>
            <a:r>
              <a:rPr lang="es-ES" sz="4400" b="1" dirty="0">
                <a:solidFill>
                  <a:srgbClr val="FFFF00"/>
                </a:solidFill>
                <a:latin typeface="+mj-lt"/>
              </a:rPr>
              <a:t>Herencia</a:t>
            </a:r>
            <a:endParaRPr lang="es-CO" sz="4400" b="1" dirty="0">
              <a:solidFill>
                <a:srgbClr val="FFFF00"/>
              </a:solidFill>
              <a:latin typeface="+mj-lt"/>
            </a:endParaRPr>
          </a:p>
        </p:txBody>
      </p:sp>
      <p:sp>
        <p:nvSpPr>
          <p:cNvPr id="3" name="Rectangle 1">
            <a:extLst>
              <a:ext uri="{FF2B5EF4-FFF2-40B4-BE49-F238E27FC236}">
                <a16:creationId xmlns:a16="http://schemas.microsoft.com/office/drawing/2014/main" id="{A32580DD-B704-41A1-ADAA-6F357D557B6A}"/>
              </a:ext>
            </a:extLst>
          </p:cNvPr>
          <p:cNvSpPr>
            <a:spLocks noChangeArrowheads="1"/>
          </p:cNvSpPr>
          <p:nvPr/>
        </p:nvSpPr>
        <p:spPr bwMode="auto">
          <a:xfrm>
            <a:off x="2152454" y="2058868"/>
            <a:ext cx="7887092"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0" i="0" u="none" strike="noStrike" cap="none" normalizeH="0" baseline="0" dirty="0">
                <a:ln>
                  <a:noFill/>
                </a:ln>
                <a:solidFill>
                  <a:schemeClr val="bg1"/>
                </a:solidFill>
                <a:effectLst/>
                <a:latin typeface="+mj-lt"/>
              </a:rPr>
              <a:t>La </a:t>
            </a:r>
            <a:r>
              <a:rPr kumimoji="0" lang="es-CO" altLang="es-CO" sz="2400" b="1" i="0" u="none" strike="noStrike" cap="none" normalizeH="0" baseline="0" dirty="0">
                <a:ln>
                  <a:noFill/>
                </a:ln>
                <a:solidFill>
                  <a:schemeClr val="bg1"/>
                </a:solidFill>
                <a:effectLst/>
                <a:latin typeface="+mj-lt"/>
              </a:rPr>
              <a:t>herencia</a:t>
            </a:r>
            <a:r>
              <a:rPr kumimoji="0" lang="es-CO" altLang="es-CO" sz="2400" b="0" i="0" u="none" strike="noStrike" cap="none" normalizeH="0" baseline="0" dirty="0">
                <a:ln>
                  <a:noFill/>
                </a:ln>
                <a:solidFill>
                  <a:schemeClr val="bg1"/>
                </a:solidFill>
                <a:effectLst/>
                <a:latin typeface="+mj-lt"/>
              </a:rPr>
              <a:t> es un proceso mediante el cual se puede crear una clase </a:t>
            </a:r>
            <a:r>
              <a:rPr kumimoji="0" lang="es-CO" altLang="es-CO" sz="2400" b="1" i="0" u="none" strike="noStrike" cap="none" normalizeH="0" baseline="0" dirty="0">
                <a:ln>
                  <a:noFill/>
                </a:ln>
                <a:solidFill>
                  <a:schemeClr val="bg1"/>
                </a:solidFill>
                <a:effectLst/>
                <a:latin typeface="+mj-lt"/>
              </a:rPr>
              <a:t>hija</a:t>
            </a:r>
            <a:r>
              <a:rPr kumimoji="0" lang="es-CO" altLang="es-CO" sz="2400" b="0" i="0" u="none" strike="noStrike" cap="none" normalizeH="0" baseline="0" dirty="0">
                <a:ln>
                  <a:noFill/>
                </a:ln>
                <a:solidFill>
                  <a:schemeClr val="bg1"/>
                </a:solidFill>
                <a:effectLst/>
                <a:latin typeface="+mj-lt"/>
              </a:rPr>
              <a:t> que hereda de una clase </a:t>
            </a:r>
            <a:r>
              <a:rPr kumimoji="0" lang="es-CO" altLang="es-CO" sz="2400" b="1" i="0" u="none" strike="noStrike" cap="none" normalizeH="0" baseline="0" dirty="0">
                <a:ln>
                  <a:noFill/>
                </a:ln>
                <a:solidFill>
                  <a:schemeClr val="bg1"/>
                </a:solidFill>
                <a:effectLst/>
                <a:latin typeface="+mj-lt"/>
              </a:rPr>
              <a:t>padre</a:t>
            </a:r>
            <a:r>
              <a:rPr kumimoji="0" lang="es-CO" altLang="es-CO" sz="2400" b="0" i="0" u="none" strike="noStrike" cap="none" normalizeH="0" baseline="0" dirty="0">
                <a:ln>
                  <a:noFill/>
                </a:ln>
                <a:solidFill>
                  <a:schemeClr val="bg1"/>
                </a:solidFill>
                <a:effectLst/>
                <a:latin typeface="+mj-lt"/>
              </a:rPr>
              <a:t>, compartiendo sus métodos y atributos. Además de ello, una clase hija puede </a:t>
            </a:r>
            <a:r>
              <a:rPr kumimoji="0" lang="es-CO" altLang="es-CO" sz="2400" b="0" i="0" u="none" strike="noStrike" cap="none" normalizeH="0" baseline="0" dirty="0" err="1">
                <a:ln>
                  <a:noFill/>
                </a:ln>
                <a:solidFill>
                  <a:schemeClr val="bg1"/>
                </a:solidFill>
                <a:effectLst/>
                <a:latin typeface="+mj-lt"/>
              </a:rPr>
              <a:t>sobreescribir</a:t>
            </a:r>
            <a:r>
              <a:rPr kumimoji="0" lang="es-CO" altLang="es-CO" sz="2400" b="0" i="0" u="none" strike="noStrike" cap="none" normalizeH="0" baseline="0" dirty="0">
                <a:ln>
                  <a:noFill/>
                </a:ln>
                <a:solidFill>
                  <a:schemeClr val="bg1"/>
                </a:solidFill>
                <a:effectLst/>
                <a:latin typeface="+mj-lt"/>
              </a:rPr>
              <a:t> los métodos o atributos, o incluso definir unos nuevos.</a:t>
            </a:r>
          </a:p>
        </p:txBody>
      </p:sp>
      <p:pic>
        <p:nvPicPr>
          <p:cNvPr id="8" name="Imagen 7">
            <a:extLst>
              <a:ext uri="{FF2B5EF4-FFF2-40B4-BE49-F238E27FC236}">
                <a16:creationId xmlns:a16="http://schemas.microsoft.com/office/drawing/2014/main" id="{CE327506-0B54-45AA-8D65-7F6FC3E4DB57}"/>
              </a:ext>
            </a:extLst>
          </p:cNvPr>
          <p:cNvPicPr>
            <a:picLocks noChangeAspect="1"/>
          </p:cNvPicPr>
          <p:nvPr/>
        </p:nvPicPr>
        <p:blipFill>
          <a:blip r:embed="rId2"/>
          <a:stretch>
            <a:fillRect/>
          </a:stretch>
        </p:blipFill>
        <p:spPr>
          <a:xfrm>
            <a:off x="3161512" y="4072072"/>
            <a:ext cx="5636431" cy="22521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5574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550C4B-3296-4260-BA8D-5C74C73CA462}"/>
              </a:ext>
            </a:extLst>
          </p:cNvPr>
          <p:cNvSpPr>
            <a:spLocks noGrp="1"/>
          </p:cNvSpPr>
          <p:nvPr>
            <p:ph type="title"/>
          </p:nvPr>
        </p:nvSpPr>
        <p:spPr>
          <a:xfrm>
            <a:off x="753928" y="667914"/>
            <a:ext cx="7080851" cy="1219633"/>
          </a:xfrm>
        </p:spPr>
        <p:txBody>
          <a:bodyPr/>
          <a:lstStyle/>
          <a:p>
            <a:r>
              <a:rPr lang="es-ES" dirty="0"/>
              <a:t>Ejercicio</a:t>
            </a:r>
            <a:endParaRPr lang="es-CO" dirty="0"/>
          </a:p>
        </p:txBody>
      </p:sp>
      <p:sp>
        <p:nvSpPr>
          <p:cNvPr id="3" name="CuadroTexto 2">
            <a:extLst>
              <a:ext uri="{FF2B5EF4-FFF2-40B4-BE49-F238E27FC236}">
                <a16:creationId xmlns:a16="http://schemas.microsoft.com/office/drawing/2014/main" id="{3851CD20-AC60-4233-8497-715E6A607B9D}"/>
              </a:ext>
            </a:extLst>
          </p:cNvPr>
          <p:cNvSpPr txBox="1"/>
          <p:nvPr/>
        </p:nvSpPr>
        <p:spPr>
          <a:xfrm>
            <a:off x="753928" y="1887547"/>
            <a:ext cx="10672549" cy="3539430"/>
          </a:xfrm>
          <a:prstGeom prst="rect">
            <a:avLst/>
          </a:prstGeom>
          <a:noFill/>
        </p:spPr>
        <p:txBody>
          <a:bodyPr wrap="square" rtlCol="0">
            <a:spAutoFit/>
          </a:bodyPr>
          <a:lstStyle/>
          <a:p>
            <a:r>
              <a:rPr lang="es-ES" sz="3200" dirty="0">
                <a:solidFill>
                  <a:schemeClr val="bg1"/>
                </a:solidFill>
              </a:rPr>
              <a:t>Escribir un programa que defina una superclase vehículo, identifique atributos y métodos. La clase debe tener por lo menos un método que despliegue información. Crear a su vez Clases múltiples heredadas para los tipos espacios en los que actúan. Cree a su vez Clases heredadas para diferenciar algunos de ellos en un terreno especifico. Todas las clases deben contar con método para </a:t>
            </a:r>
            <a:r>
              <a:rPr lang="es-ES" sz="3200">
                <a:solidFill>
                  <a:schemeClr val="bg1"/>
                </a:solidFill>
              </a:rPr>
              <a:t>desplegar información.</a:t>
            </a:r>
            <a:endParaRPr lang="es-CO" sz="3200" dirty="0">
              <a:solidFill>
                <a:schemeClr val="bg1"/>
              </a:solidFill>
            </a:endParaRPr>
          </a:p>
        </p:txBody>
      </p:sp>
    </p:spTree>
    <p:extLst>
      <p:ext uri="{BB962C8B-B14F-4D97-AF65-F5344CB8AC3E}">
        <p14:creationId xmlns:p14="http://schemas.microsoft.com/office/powerpoint/2010/main" val="1020941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690810" y="2247105"/>
            <a:ext cx="9349494" cy="3829604"/>
          </a:xfrm>
        </p:spPr>
        <p:txBody>
          <a:bodyPr/>
          <a:lstStyle/>
          <a:p>
            <a:r>
              <a:rPr lang="es-ES" sz="2400" dirty="0"/>
              <a:t>El término polimorfismo tiene origen en las palabras </a:t>
            </a:r>
            <a:r>
              <a:rPr lang="es-ES" sz="2400" dirty="0" err="1"/>
              <a:t>poly</a:t>
            </a:r>
            <a:r>
              <a:rPr lang="es-ES" sz="2400" dirty="0"/>
              <a:t> (muchos) y morfo (formas), y aplicado a la programación hace referencia a que los objetos pueden tomar diferentes formas. </a:t>
            </a:r>
            <a:br>
              <a:rPr lang="es-ES" sz="2400" dirty="0"/>
            </a:br>
            <a:br>
              <a:rPr lang="es-ES" sz="2400" dirty="0">
                <a:solidFill>
                  <a:srgbClr val="FFFF00"/>
                </a:solidFill>
              </a:rPr>
            </a:br>
            <a:r>
              <a:rPr lang="es-ES" sz="2400" dirty="0">
                <a:solidFill>
                  <a:srgbClr val="FFFF00"/>
                </a:solidFill>
              </a:rPr>
              <a:t>Objetos de diferentes clases </a:t>
            </a:r>
            <a:r>
              <a:rPr lang="es-ES" sz="2400" dirty="0"/>
              <a:t>pueden ser accedidos utilizando el mismo </a:t>
            </a:r>
            <a:r>
              <a:rPr lang="es-ES" sz="2400" dirty="0">
                <a:solidFill>
                  <a:srgbClr val="FFFF00"/>
                </a:solidFill>
              </a:rPr>
              <a:t>interfaz</a:t>
            </a:r>
            <a:r>
              <a:rPr lang="es-ES" sz="2400" dirty="0"/>
              <a:t>, mostrando un comportamiento distinto (tomando diferentes formas) según cómo sean accedidos</a:t>
            </a:r>
            <a:br>
              <a:rPr lang="es-ES" sz="2400" dirty="0"/>
            </a:br>
            <a:br>
              <a:rPr lang="es-ES" sz="2400" dirty="0"/>
            </a:br>
            <a:r>
              <a:rPr lang="es-ES" sz="2400" dirty="0"/>
              <a:t>Al ser un lenguaje con </a:t>
            </a:r>
            <a:r>
              <a:rPr lang="es-ES" sz="2400" dirty="0">
                <a:solidFill>
                  <a:srgbClr val="FFFF00"/>
                </a:solidFill>
              </a:rPr>
              <a:t>tipado dinámico </a:t>
            </a:r>
            <a:r>
              <a:rPr lang="es-ES" sz="2400" dirty="0"/>
              <a:t>y permitir </a:t>
            </a:r>
            <a:r>
              <a:rPr lang="es-ES" sz="2400" dirty="0" err="1">
                <a:solidFill>
                  <a:srgbClr val="FFFF00"/>
                </a:solidFill>
              </a:rPr>
              <a:t>duck</a:t>
            </a:r>
            <a:r>
              <a:rPr lang="es-ES" sz="2400" dirty="0">
                <a:solidFill>
                  <a:srgbClr val="FFFF00"/>
                </a:solidFill>
              </a:rPr>
              <a:t> </a:t>
            </a:r>
            <a:r>
              <a:rPr lang="es-ES" sz="2400" dirty="0" err="1">
                <a:solidFill>
                  <a:srgbClr val="FFFF00"/>
                </a:solidFill>
              </a:rPr>
              <a:t>typing</a:t>
            </a:r>
            <a:r>
              <a:rPr lang="es-ES" sz="2400" dirty="0"/>
              <a:t>, en Python no es necesario que los objetos compartan un interfaz, simplemente basta con que tengan los métodos que se quieren llamar.</a:t>
            </a:r>
            <a:endParaRPr lang="es-CO" sz="5400" dirty="0"/>
          </a:p>
        </p:txBody>
      </p:sp>
      <p:sp>
        <p:nvSpPr>
          <p:cNvPr id="4" name="CuadroTexto 3">
            <a:extLst>
              <a:ext uri="{FF2B5EF4-FFF2-40B4-BE49-F238E27FC236}">
                <a16:creationId xmlns:a16="http://schemas.microsoft.com/office/drawing/2014/main" id="{42CB825D-DC37-48E4-8043-E655641C1C58}"/>
              </a:ext>
            </a:extLst>
          </p:cNvPr>
          <p:cNvSpPr txBox="1"/>
          <p:nvPr/>
        </p:nvSpPr>
        <p:spPr>
          <a:xfrm>
            <a:off x="1223128" y="1215215"/>
            <a:ext cx="5686719" cy="769441"/>
          </a:xfrm>
          <a:prstGeom prst="rect">
            <a:avLst/>
          </a:prstGeom>
          <a:noFill/>
        </p:spPr>
        <p:txBody>
          <a:bodyPr wrap="square">
            <a:spAutoFit/>
          </a:bodyPr>
          <a:lstStyle/>
          <a:p>
            <a:r>
              <a:rPr lang="es-CO" sz="4400" b="1" dirty="0">
                <a:solidFill>
                  <a:srgbClr val="FFFF00"/>
                </a:solidFill>
                <a:latin typeface="+mj-lt"/>
              </a:rPr>
              <a:t>Polimorfismo</a:t>
            </a:r>
          </a:p>
        </p:txBody>
      </p:sp>
    </p:spTree>
    <p:extLst>
      <p:ext uri="{BB962C8B-B14F-4D97-AF65-F5344CB8AC3E}">
        <p14:creationId xmlns:p14="http://schemas.microsoft.com/office/powerpoint/2010/main" val="169524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570B8-8F8A-490E-9F92-41F91D3694D5}"/>
              </a:ext>
            </a:extLst>
          </p:cNvPr>
          <p:cNvSpPr>
            <a:spLocks noGrp="1"/>
          </p:cNvSpPr>
          <p:nvPr>
            <p:ph type="title"/>
          </p:nvPr>
        </p:nvSpPr>
        <p:spPr>
          <a:xfrm>
            <a:off x="822167" y="1050050"/>
            <a:ext cx="7080851" cy="1219633"/>
          </a:xfrm>
        </p:spPr>
        <p:txBody>
          <a:bodyPr>
            <a:normAutofit fontScale="90000"/>
          </a:bodyPr>
          <a:lstStyle/>
          <a:p>
            <a:r>
              <a:rPr lang="es-ES" dirty="0"/>
              <a:t>Temario</a:t>
            </a:r>
            <a:br>
              <a:rPr lang="es-ES" dirty="0"/>
            </a:br>
            <a:endParaRPr lang="es-CO" dirty="0"/>
          </a:p>
        </p:txBody>
      </p:sp>
      <p:sp>
        <p:nvSpPr>
          <p:cNvPr id="3" name="CuadroTexto 2">
            <a:extLst>
              <a:ext uri="{FF2B5EF4-FFF2-40B4-BE49-F238E27FC236}">
                <a16:creationId xmlns:a16="http://schemas.microsoft.com/office/drawing/2014/main" id="{6BDD0F31-CB3E-4C0A-B47D-E02355CD61DD}"/>
              </a:ext>
            </a:extLst>
          </p:cNvPr>
          <p:cNvSpPr txBox="1"/>
          <p:nvPr/>
        </p:nvSpPr>
        <p:spPr>
          <a:xfrm>
            <a:off x="941695" y="2388358"/>
            <a:ext cx="8625385" cy="2308324"/>
          </a:xfrm>
          <a:prstGeom prst="rect">
            <a:avLst/>
          </a:prstGeom>
          <a:noFill/>
        </p:spPr>
        <p:txBody>
          <a:bodyPr wrap="square" rtlCol="0">
            <a:spAutoFit/>
          </a:bodyPr>
          <a:lstStyle/>
          <a:p>
            <a:pPr marL="285750" indent="-285750">
              <a:buFont typeface="Arial" panose="020B0604020202020204" pitchFamily="34" charset="0"/>
              <a:buChar char="•"/>
            </a:pPr>
            <a:r>
              <a:rPr lang="es-ES" sz="3600" dirty="0">
                <a:solidFill>
                  <a:schemeClr val="bg1"/>
                </a:solidFill>
              </a:rPr>
              <a:t>Programación orientada a objetos</a:t>
            </a:r>
          </a:p>
          <a:p>
            <a:pPr marL="285750" indent="-285750">
              <a:buFont typeface="Arial" panose="020B0604020202020204" pitchFamily="34" charset="0"/>
              <a:buChar char="•"/>
            </a:pPr>
            <a:r>
              <a:rPr lang="es-ES" sz="3600" dirty="0">
                <a:solidFill>
                  <a:schemeClr val="bg1"/>
                </a:solidFill>
              </a:rPr>
              <a:t>Clases</a:t>
            </a:r>
          </a:p>
          <a:p>
            <a:pPr marL="285750" indent="-285750">
              <a:buFont typeface="Arial" panose="020B0604020202020204" pitchFamily="34" charset="0"/>
              <a:buChar char="•"/>
            </a:pPr>
            <a:r>
              <a:rPr lang="es-ES" sz="3600" dirty="0">
                <a:solidFill>
                  <a:schemeClr val="bg1"/>
                </a:solidFill>
              </a:rPr>
              <a:t>Herencia y polimorfismo</a:t>
            </a:r>
          </a:p>
          <a:p>
            <a:pPr marL="285750" indent="-285750">
              <a:buFont typeface="Arial" panose="020B0604020202020204" pitchFamily="34" charset="0"/>
              <a:buChar char="•"/>
            </a:pPr>
            <a:r>
              <a:rPr lang="es-ES" sz="3600" dirty="0">
                <a:solidFill>
                  <a:schemeClr val="bg1"/>
                </a:solidFill>
              </a:rPr>
              <a:t>Arreglos de dos dimensiones</a:t>
            </a:r>
            <a:endParaRPr lang="es-CO" sz="3600" dirty="0">
              <a:solidFill>
                <a:schemeClr val="bg1"/>
              </a:solidFill>
            </a:endParaRPr>
          </a:p>
        </p:txBody>
      </p:sp>
    </p:spTree>
    <p:extLst>
      <p:ext uri="{BB962C8B-B14F-4D97-AF65-F5344CB8AC3E}">
        <p14:creationId xmlns:p14="http://schemas.microsoft.com/office/powerpoint/2010/main" val="233368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42CB825D-DC37-48E4-8043-E655641C1C58}"/>
              </a:ext>
            </a:extLst>
          </p:cNvPr>
          <p:cNvSpPr txBox="1"/>
          <p:nvPr/>
        </p:nvSpPr>
        <p:spPr>
          <a:xfrm>
            <a:off x="1223128" y="1215215"/>
            <a:ext cx="5686719" cy="769441"/>
          </a:xfrm>
          <a:prstGeom prst="rect">
            <a:avLst/>
          </a:prstGeom>
          <a:noFill/>
        </p:spPr>
        <p:txBody>
          <a:bodyPr wrap="square">
            <a:spAutoFit/>
          </a:bodyPr>
          <a:lstStyle/>
          <a:p>
            <a:r>
              <a:rPr lang="es-ES" sz="4400" b="1" dirty="0">
                <a:solidFill>
                  <a:srgbClr val="FFFF00"/>
                </a:solidFill>
                <a:latin typeface="+mj-lt"/>
              </a:rPr>
              <a:t>Interfaz</a:t>
            </a:r>
            <a:endParaRPr lang="es-CO" sz="4400" b="1" dirty="0">
              <a:solidFill>
                <a:srgbClr val="FFFF00"/>
              </a:solidFill>
              <a:latin typeface="+mj-lt"/>
            </a:endParaRPr>
          </a:p>
        </p:txBody>
      </p:sp>
      <p:sp>
        <p:nvSpPr>
          <p:cNvPr id="3" name="Rectangle 1">
            <a:extLst>
              <a:ext uri="{FF2B5EF4-FFF2-40B4-BE49-F238E27FC236}">
                <a16:creationId xmlns:a16="http://schemas.microsoft.com/office/drawing/2014/main" id="{A32580DD-B704-41A1-ADAA-6F357D557B6A}"/>
              </a:ext>
            </a:extLst>
          </p:cNvPr>
          <p:cNvSpPr>
            <a:spLocks noChangeArrowheads="1"/>
          </p:cNvSpPr>
          <p:nvPr/>
        </p:nvSpPr>
        <p:spPr bwMode="auto">
          <a:xfrm>
            <a:off x="977469" y="2213711"/>
            <a:ext cx="9858854"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r>
              <a:rPr lang="es-CO" sz="4000" b="1" i="0" u="none" strike="noStrike" baseline="0" dirty="0">
                <a:solidFill>
                  <a:schemeClr val="bg1"/>
                </a:solidFill>
                <a:latin typeface="URWPalladioL-Bold"/>
              </a:rPr>
              <a:t>Una interfaz </a:t>
            </a:r>
            <a:r>
              <a:rPr lang="es-CO" sz="4000" b="0" i="0" u="none" strike="noStrike" baseline="0" dirty="0">
                <a:solidFill>
                  <a:schemeClr val="bg1"/>
                </a:solidFill>
                <a:latin typeface="URWPalladioL-Roma"/>
              </a:rPr>
              <a:t>es un conjunto de funciones, métodos o atributos con nombres específicos. </a:t>
            </a:r>
            <a:r>
              <a:rPr lang="es-ES" sz="4000" b="0" i="0" u="none" strike="noStrike" baseline="0" dirty="0">
                <a:solidFill>
                  <a:schemeClr val="bg1"/>
                </a:solidFill>
                <a:latin typeface="URWPalladioL-Roma"/>
              </a:rPr>
              <a:t>Una interfaz es un </a:t>
            </a:r>
            <a:r>
              <a:rPr lang="es-ES" sz="4000" b="0" i="0" u="none" strike="noStrike" baseline="0" dirty="0">
                <a:solidFill>
                  <a:schemeClr val="bg1"/>
                </a:solidFill>
                <a:latin typeface="URWPalladioL-Ital"/>
              </a:rPr>
              <a:t>contrato </a:t>
            </a:r>
            <a:r>
              <a:rPr lang="es-ES" sz="4000" b="0" i="0" u="none" strike="noStrike" baseline="0" dirty="0">
                <a:solidFill>
                  <a:schemeClr val="bg1"/>
                </a:solidFill>
                <a:latin typeface="URWPalladioL-Roma"/>
              </a:rPr>
              <a:t>entre el programador que realiza una clase y el que la utiliza, puede consistir en uno solo o varios métodos o atributos.</a:t>
            </a:r>
            <a:endParaRPr kumimoji="0" lang="es-CO" altLang="es-CO" sz="4000" b="0" i="0" u="none" strike="noStrike" cap="none" normalizeH="0" baseline="0" dirty="0">
              <a:ln>
                <a:noFill/>
              </a:ln>
              <a:solidFill>
                <a:schemeClr val="bg1"/>
              </a:solidFill>
              <a:effectLst/>
              <a:latin typeface="+mj-lt"/>
            </a:endParaRPr>
          </a:p>
        </p:txBody>
      </p:sp>
    </p:spTree>
    <p:extLst>
      <p:ext uri="{BB962C8B-B14F-4D97-AF65-F5344CB8AC3E}">
        <p14:creationId xmlns:p14="http://schemas.microsoft.com/office/powerpoint/2010/main" val="1465792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42CB825D-DC37-48E4-8043-E655641C1C58}"/>
              </a:ext>
            </a:extLst>
          </p:cNvPr>
          <p:cNvSpPr txBox="1"/>
          <p:nvPr/>
        </p:nvSpPr>
        <p:spPr>
          <a:xfrm>
            <a:off x="1223128" y="1215215"/>
            <a:ext cx="5686719" cy="769441"/>
          </a:xfrm>
          <a:prstGeom prst="rect">
            <a:avLst/>
          </a:prstGeom>
          <a:noFill/>
        </p:spPr>
        <p:txBody>
          <a:bodyPr wrap="square">
            <a:spAutoFit/>
          </a:bodyPr>
          <a:lstStyle/>
          <a:p>
            <a:r>
              <a:rPr lang="es-CO" sz="4400" b="1" dirty="0">
                <a:solidFill>
                  <a:srgbClr val="FFFF00"/>
                </a:solidFill>
                <a:latin typeface="+mj-lt"/>
              </a:rPr>
              <a:t>Polimorfismo</a:t>
            </a:r>
          </a:p>
        </p:txBody>
      </p:sp>
      <p:pic>
        <p:nvPicPr>
          <p:cNvPr id="7" name="Imagen 6">
            <a:extLst>
              <a:ext uri="{FF2B5EF4-FFF2-40B4-BE49-F238E27FC236}">
                <a16:creationId xmlns:a16="http://schemas.microsoft.com/office/drawing/2014/main" id="{D40DE6A1-3323-4066-8CA9-BB30DEF8BCD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1309687" y="2747324"/>
            <a:ext cx="9572625" cy="24003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Flecha: a la derecha 7">
            <a:extLst>
              <a:ext uri="{FF2B5EF4-FFF2-40B4-BE49-F238E27FC236}">
                <a16:creationId xmlns:a16="http://schemas.microsoft.com/office/drawing/2014/main" id="{45C2D354-00DB-4CEE-A73B-451DF012C031}"/>
              </a:ext>
            </a:extLst>
          </p:cNvPr>
          <p:cNvSpPr/>
          <p:nvPr/>
        </p:nvSpPr>
        <p:spPr>
          <a:xfrm>
            <a:off x="3778969" y="3638747"/>
            <a:ext cx="575035" cy="4807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Flecha: a la derecha 8">
            <a:extLst>
              <a:ext uri="{FF2B5EF4-FFF2-40B4-BE49-F238E27FC236}">
                <a16:creationId xmlns:a16="http://schemas.microsoft.com/office/drawing/2014/main" id="{8F73495A-EB85-4716-B40A-E8455FE0E269}"/>
              </a:ext>
            </a:extLst>
          </p:cNvPr>
          <p:cNvSpPr/>
          <p:nvPr/>
        </p:nvSpPr>
        <p:spPr>
          <a:xfrm>
            <a:off x="7127056" y="3638746"/>
            <a:ext cx="575035" cy="4807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2108268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2EA66633-91BF-42B2-B900-98FD29CFE9B9}"/>
              </a:ext>
            </a:extLst>
          </p:cNvPr>
          <p:cNvPicPr>
            <a:picLocks noChangeAspect="1"/>
          </p:cNvPicPr>
          <p:nvPr/>
        </p:nvPicPr>
        <p:blipFill>
          <a:blip r:embed="rId2"/>
          <a:stretch>
            <a:fillRect/>
          </a:stretch>
        </p:blipFill>
        <p:spPr>
          <a:xfrm>
            <a:off x="1045218" y="2928395"/>
            <a:ext cx="10610850" cy="23526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ítulo 4">
            <a:extLst>
              <a:ext uri="{FF2B5EF4-FFF2-40B4-BE49-F238E27FC236}">
                <a16:creationId xmlns:a16="http://schemas.microsoft.com/office/drawing/2014/main" id="{304E74F8-F760-4F15-9C82-1842F234E6E3}"/>
              </a:ext>
            </a:extLst>
          </p:cNvPr>
          <p:cNvSpPr>
            <a:spLocks noGrp="1"/>
          </p:cNvSpPr>
          <p:nvPr>
            <p:ph type="title"/>
          </p:nvPr>
        </p:nvSpPr>
        <p:spPr>
          <a:xfrm>
            <a:off x="2086332" y="882558"/>
            <a:ext cx="8019335" cy="2045837"/>
          </a:xfrm>
        </p:spPr>
        <p:txBody>
          <a:bodyPr/>
          <a:lstStyle/>
          <a:p>
            <a:pPr algn="ctr"/>
            <a:r>
              <a:rPr lang="es-CO" sz="5400" dirty="0" err="1"/>
              <a:t>Duck</a:t>
            </a:r>
            <a:r>
              <a:rPr lang="es-CO" sz="5400" dirty="0"/>
              <a:t> </a:t>
            </a:r>
            <a:r>
              <a:rPr lang="es-CO" sz="5400" dirty="0" err="1"/>
              <a:t>Typing</a:t>
            </a:r>
            <a:r>
              <a:rPr lang="es-CO" sz="5400" dirty="0"/>
              <a:t>, Sobre carga y Polimorfismo</a:t>
            </a:r>
          </a:p>
        </p:txBody>
      </p:sp>
    </p:spTree>
    <p:extLst>
      <p:ext uri="{BB962C8B-B14F-4D97-AF65-F5344CB8AC3E}">
        <p14:creationId xmlns:p14="http://schemas.microsoft.com/office/powerpoint/2010/main" val="3646536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2C38E1A6-39AC-4DA4-84E9-27424EF83CA3}"/>
              </a:ext>
            </a:extLst>
          </p:cNvPr>
          <p:cNvPicPr>
            <a:picLocks noChangeAspect="1"/>
          </p:cNvPicPr>
          <p:nvPr/>
        </p:nvPicPr>
        <p:blipFill>
          <a:blip r:embed="rId2"/>
          <a:stretch>
            <a:fillRect/>
          </a:stretch>
        </p:blipFill>
        <p:spPr>
          <a:xfrm>
            <a:off x="1030147" y="2435677"/>
            <a:ext cx="10509445" cy="1822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3605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4FF516-C783-4B20-86EE-4BDB8B5A0A77}"/>
              </a:ext>
            </a:extLst>
          </p:cNvPr>
          <p:cNvSpPr>
            <a:spLocks noGrp="1"/>
          </p:cNvSpPr>
          <p:nvPr>
            <p:ph type="title"/>
          </p:nvPr>
        </p:nvSpPr>
        <p:spPr>
          <a:xfrm>
            <a:off x="2432603" y="2687782"/>
            <a:ext cx="8772209" cy="1219633"/>
          </a:xfrm>
        </p:spPr>
        <p:txBody>
          <a:bodyPr>
            <a:normAutofit/>
          </a:bodyPr>
          <a:lstStyle/>
          <a:p>
            <a:r>
              <a:rPr lang="es-CO" dirty="0"/>
              <a:t>https://quizizz.com/join?gc=40836794</a:t>
            </a:r>
          </a:p>
        </p:txBody>
      </p:sp>
    </p:spTree>
    <p:extLst>
      <p:ext uri="{BB962C8B-B14F-4D97-AF65-F5344CB8AC3E}">
        <p14:creationId xmlns:p14="http://schemas.microsoft.com/office/powerpoint/2010/main" val="3052606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887366" y="1831784"/>
            <a:ext cx="8582238" cy="1219633"/>
          </a:xfrm>
        </p:spPr>
        <p:txBody>
          <a:bodyPr>
            <a:normAutofit fontScale="90000"/>
          </a:bodyPr>
          <a:lstStyle/>
          <a:p>
            <a:pPr algn="ctr"/>
            <a:r>
              <a:rPr lang="es-CO" sz="7200" dirty="0"/>
              <a:t>Programación </a:t>
            </a:r>
            <a:r>
              <a:rPr lang="es-CO" sz="7200" dirty="0">
                <a:solidFill>
                  <a:schemeClr val="bg1">
                    <a:lumMod val="95000"/>
                  </a:schemeClr>
                </a:solidFill>
              </a:rPr>
              <a:t>Orientada</a:t>
            </a:r>
            <a:r>
              <a:rPr lang="es-CO" sz="7200" dirty="0"/>
              <a:t> a Objetos</a:t>
            </a:r>
          </a:p>
        </p:txBody>
      </p:sp>
      <p:sp>
        <p:nvSpPr>
          <p:cNvPr id="3" name="Título 1">
            <a:extLst>
              <a:ext uri="{FF2B5EF4-FFF2-40B4-BE49-F238E27FC236}">
                <a16:creationId xmlns:a16="http://schemas.microsoft.com/office/drawing/2014/main" id="{ED7C7C8C-68C7-4DCC-B248-874F5F7CCFEB}"/>
              </a:ext>
            </a:extLst>
          </p:cNvPr>
          <p:cNvSpPr txBox="1">
            <a:spLocks/>
          </p:cNvSpPr>
          <p:nvPr/>
        </p:nvSpPr>
        <p:spPr>
          <a:xfrm>
            <a:off x="1655872" y="4088848"/>
            <a:ext cx="8582238" cy="1219633"/>
          </a:xfrm>
          <a:prstGeom prst="rect">
            <a:avLst/>
          </a:prstGeom>
        </p:spPr>
        <p:txBody>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algn="ctr"/>
            <a:endParaRPr lang="es-CO" sz="7200" dirty="0">
              <a:solidFill>
                <a:srgbClr val="FFFF00"/>
              </a:solidFill>
            </a:endParaRPr>
          </a:p>
        </p:txBody>
      </p:sp>
    </p:spTree>
    <p:extLst>
      <p:ext uri="{BB962C8B-B14F-4D97-AF65-F5344CB8AC3E}">
        <p14:creationId xmlns:p14="http://schemas.microsoft.com/office/powerpoint/2010/main" val="1083091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421253" y="2209367"/>
            <a:ext cx="9349494" cy="1219633"/>
          </a:xfrm>
        </p:spPr>
        <p:txBody>
          <a:bodyPr>
            <a:normAutofit fontScale="90000"/>
          </a:bodyPr>
          <a:lstStyle/>
          <a:p>
            <a:pPr algn="ctr"/>
            <a:r>
              <a:rPr lang="es-ES" dirty="0"/>
              <a:t>Una </a:t>
            </a:r>
            <a:r>
              <a:rPr lang="es-ES" dirty="0">
                <a:solidFill>
                  <a:srgbClr val="E83565"/>
                </a:solidFill>
              </a:rPr>
              <a:t>clase</a:t>
            </a:r>
            <a:r>
              <a:rPr lang="es-ES" dirty="0"/>
              <a:t> es un </a:t>
            </a:r>
            <a:r>
              <a:rPr lang="es-ES" dirty="0">
                <a:solidFill>
                  <a:srgbClr val="E83565"/>
                </a:solidFill>
              </a:rPr>
              <a:t>tipo</a:t>
            </a:r>
            <a:r>
              <a:rPr lang="es-ES" dirty="0"/>
              <a:t> que tiene asociado las operaciones que se pueden ejecutar con objetos de esa clase.</a:t>
            </a:r>
            <a:endParaRPr lang="es-CO" dirty="0"/>
          </a:p>
        </p:txBody>
      </p:sp>
    </p:spTree>
    <p:extLst>
      <p:ext uri="{BB962C8B-B14F-4D97-AF65-F5344CB8AC3E}">
        <p14:creationId xmlns:p14="http://schemas.microsoft.com/office/powerpoint/2010/main" val="1006011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314-A25A-44ED-95E1-63C5148EC62E}"/>
              </a:ext>
            </a:extLst>
          </p:cNvPr>
          <p:cNvSpPr>
            <a:spLocks noGrp="1"/>
          </p:cNvSpPr>
          <p:nvPr>
            <p:ph type="title"/>
          </p:nvPr>
        </p:nvSpPr>
        <p:spPr>
          <a:xfrm>
            <a:off x="480974" y="913573"/>
            <a:ext cx="7080851" cy="1219633"/>
          </a:xfrm>
        </p:spPr>
        <p:txBody>
          <a:bodyPr/>
          <a:lstStyle/>
          <a:p>
            <a:r>
              <a:rPr lang="es-ES" dirty="0"/>
              <a:t>¿Qué debe hacer una clase?</a:t>
            </a:r>
            <a:endParaRPr lang="es-CO" dirty="0"/>
          </a:p>
        </p:txBody>
      </p:sp>
      <p:sp>
        <p:nvSpPr>
          <p:cNvPr id="3" name="CuadroTexto 2">
            <a:extLst>
              <a:ext uri="{FF2B5EF4-FFF2-40B4-BE49-F238E27FC236}">
                <a16:creationId xmlns:a16="http://schemas.microsoft.com/office/drawing/2014/main" id="{85EE3170-3E57-4537-A586-645B7C42517A}"/>
              </a:ext>
            </a:extLst>
          </p:cNvPr>
          <p:cNvSpPr txBox="1"/>
          <p:nvPr/>
        </p:nvSpPr>
        <p:spPr>
          <a:xfrm>
            <a:off x="750627" y="2961563"/>
            <a:ext cx="10290412" cy="1569660"/>
          </a:xfrm>
          <a:prstGeom prst="rect">
            <a:avLst/>
          </a:prstGeom>
          <a:noFill/>
        </p:spPr>
        <p:txBody>
          <a:bodyPr wrap="square" rtlCol="0">
            <a:spAutoFit/>
          </a:bodyPr>
          <a:lstStyle/>
          <a:p>
            <a:r>
              <a:rPr lang="es-ES" sz="3200" dirty="0">
                <a:solidFill>
                  <a:schemeClr val="bg1"/>
                </a:solidFill>
              </a:rPr>
              <a:t>Debe cumplir con un propósito especifico, es decir, capturar una idea. Cuando más de una idea es encapsulada en una clase, se pierden posibilidades de reusó</a:t>
            </a:r>
            <a:endParaRPr lang="es-CO" sz="3200" dirty="0">
              <a:solidFill>
                <a:schemeClr val="bg1"/>
              </a:solidFill>
            </a:endParaRPr>
          </a:p>
        </p:txBody>
      </p:sp>
    </p:spTree>
    <p:extLst>
      <p:ext uri="{BB962C8B-B14F-4D97-AF65-F5344CB8AC3E}">
        <p14:creationId xmlns:p14="http://schemas.microsoft.com/office/powerpoint/2010/main" val="844925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F999B67F-DDE3-4E13-AF93-36FCC3C29EF0}"/>
              </a:ext>
            </a:extLst>
          </p:cNvPr>
          <p:cNvPicPr>
            <a:picLocks noChangeAspect="1"/>
          </p:cNvPicPr>
          <p:nvPr/>
        </p:nvPicPr>
        <p:blipFill>
          <a:blip r:embed="rId2"/>
          <a:stretch>
            <a:fillRect/>
          </a:stretch>
        </p:blipFill>
        <p:spPr>
          <a:xfrm>
            <a:off x="1051034" y="1276842"/>
            <a:ext cx="10089931" cy="510025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590837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1A3D664-BEC1-4A1E-A473-3B0A13EFA5E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16839" y="1677971"/>
            <a:ext cx="5818033" cy="409493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ítulo 1">
            <a:extLst>
              <a:ext uri="{FF2B5EF4-FFF2-40B4-BE49-F238E27FC236}">
                <a16:creationId xmlns:a16="http://schemas.microsoft.com/office/drawing/2014/main" id="{7EB9A598-0F0B-4027-8DC0-BBD721778D59}"/>
              </a:ext>
            </a:extLst>
          </p:cNvPr>
          <p:cNvSpPr>
            <a:spLocks noGrp="1"/>
          </p:cNvSpPr>
          <p:nvPr>
            <p:ph type="title"/>
          </p:nvPr>
        </p:nvSpPr>
        <p:spPr>
          <a:xfrm>
            <a:off x="1251109" y="755179"/>
            <a:ext cx="9349494" cy="922792"/>
          </a:xfrm>
        </p:spPr>
        <p:txBody>
          <a:bodyPr/>
          <a:lstStyle/>
          <a:p>
            <a:r>
              <a:rPr lang="es-CO" dirty="0">
                <a:solidFill>
                  <a:srgbClr val="FFFF00"/>
                </a:solidFill>
              </a:rPr>
              <a:t>Instanciar</a:t>
            </a:r>
          </a:p>
        </p:txBody>
      </p:sp>
    </p:spTree>
    <p:extLst>
      <p:ext uri="{BB962C8B-B14F-4D97-AF65-F5344CB8AC3E}">
        <p14:creationId xmlns:p14="http://schemas.microsoft.com/office/powerpoint/2010/main" val="627995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3D0F3C45-0974-4AAF-95E0-63CD354C48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667" y="216497"/>
            <a:ext cx="10061260" cy="6425005"/>
          </a:xfrm>
          <a:prstGeom prst="rect">
            <a:avLst/>
          </a:prstGeom>
        </p:spPr>
      </p:pic>
    </p:spTree>
    <p:extLst>
      <p:ext uri="{BB962C8B-B14F-4D97-AF65-F5344CB8AC3E}">
        <p14:creationId xmlns:p14="http://schemas.microsoft.com/office/powerpoint/2010/main" val="582205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421253" y="1609277"/>
            <a:ext cx="9349494" cy="3639446"/>
          </a:xfrm>
        </p:spPr>
        <p:txBody>
          <a:bodyPr/>
          <a:lstStyle/>
          <a:p>
            <a:pPr algn="ctr"/>
            <a:r>
              <a:rPr lang="es-ES" sz="3200" dirty="0"/>
              <a:t>Los </a:t>
            </a:r>
            <a:r>
              <a:rPr lang="es-ES" sz="3200" dirty="0">
                <a:solidFill>
                  <a:srgbClr val="E83565"/>
                </a:solidFill>
              </a:rPr>
              <a:t>datos</a:t>
            </a:r>
            <a:r>
              <a:rPr lang="es-ES" sz="3200" dirty="0"/>
              <a:t> que pertenecen a una clase, </a:t>
            </a:r>
            <a:r>
              <a:rPr lang="es-ES" sz="3200" u="sng" dirty="0"/>
              <a:t>por lo general</a:t>
            </a:r>
            <a:r>
              <a:rPr lang="es-ES" sz="3200" dirty="0"/>
              <a:t> se definen </a:t>
            </a:r>
            <a:r>
              <a:rPr lang="es-ES" sz="3200" dirty="0">
                <a:solidFill>
                  <a:srgbClr val="E83565"/>
                </a:solidFill>
              </a:rPr>
              <a:t>privados</a:t>
            </a:r>
            <a:r>
              <a:rPr lang="es-ES" sz="3200" dirty="0"/>
              <a:t>, y se conocen como los </a:t>
            </a:r>
            <a:r>
              <a:rPr lang="es-ES" sz="3200" dirty="0">
                <a:solidFill>
                  <a:srgbClr val="E83565"/>
                </a:solidFill>
              </a:rPr>
              <a:t>atributos</a:t>
            </a:r>
            <a:r>
              <a:rPr lang="es-ES" sz="3200" dirty="0"/>
              <a:t> de esa clase.   </a:t>
            </a:r>
            <a:br>
              <a:rPr lang="es-ES" sz="3200" dirty="0"/>
            </a:br>
            <a:br>
              <a:rPr lang="es-ES" sz="3200" dirty="0"/>
            </a:br>
            <a:r>
              <a:rPr lang="es-ES" sz="3200" dirty="0"/>
              <a:t>Las </a:t>
            </a:r>
            <a:r>
              <a:rPr lang="es-ES" sz="3200" dirty="0">
                <a:solidFill>
                  <a:srgbClr val="E83565"/>
                </a:solidFill>
              </a:rPr>
              <a:t>operaciones</a:t>
            </a:r>
            <a:r>
              <a:rPr lang="es-ES" sz="3200" dirty="0"/>
              <a:t> que pueden realizar los objetos de la clase son en realidad </a:t>
            </a:r>
            <a:r>
              <a:rPr lang="es-ES" sz="3200" dirty="0">
                <a:solidFill>
                  <a:srgbClr val="E83565"/>
                </a:solidFill>
              </a:rPr>
              <a:t>subprogramas</a:t>
            </a:r>
            <a:r>
              <a:rPr lang="es-ES" sz="3200" dirty="0"/>
              <a:t>, los cuales seguiremos llamando </a:t>
            </a:r>
            <a:r>
              <a:rPr lang="es-ES" sz="3200" dirty="0">
                <a:solidFill>
                  <a:srgbClr val="E83565"/>
                </a:solidFill>
              </a:rPr>
              <a:t>métodos</a:t>
            </a:r>
            <a:r>
              <a:rPr lang="es-ES" sz="3200" dirty="0"/>
              <a:t> y que pueden ser privados o públicos.</a:t>
            </a:r>
            <a:endParaRPr lang="es-CO" sz="3200" dirty="0"/>
          </a:p>
        </p:txBody>
      </p:sp>
    </p:spTree>
    <p:extLst>
      <p:ext uri="{BB962C8B-B14F-4D97-AF65-F5344CB8AC3E}">
        <p14:creationId xmlns:p14="http://schemas.microsoft.com/office/powerpoint/2010/main" val="125837050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4007</TotalTime>
  <Words>670</Words>
  <Application>Microsoft Office PowerPoint</Application>
  <PresentationFormat>Panorámica</PresentationFormat>
  <Paragraphs>39</Paragraphs>
  <Slides>24</Slides>
  <Notes>0</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24</vt:i4>
      </vt:variant>
    </vt:vector>
  </HeadingPairs>
  <TitlesOfParts>
    <vt:vector size="34" baseType="lpstr">
      <vt:lpstr>AdvPSSym2</vt:lpstr>
      <vt:lpstr>AdvTT5640978226</vt:lpstr>
      <vt:lpstr>AdvTT5ada87cc5</vt:lpstr>
      <vt:lpstr>Arial</vt:lpstr>
      <vt:lpstr>Calibri</vt:lpstr>
      <vt:lpstr>Calibri Light</vt:lpstr>
      <vt:lpstr>URWPalladioL-Bold</vt:lpstr>
      <vt:lpstr>URWPalladioL-Ital</vt:lpstr>
      <vt:lpstr>URWPalladioL-Roma</vt:lpstr>
      <vt:lpstr>Tema de Office</vt:lpstr>
      <vt:lpstr>Semana 4</vt:lpstr>
      <vt:lpstr>Temario </vt:lpstr>
      <vt:lpstr>Programación Orientada a Objetos</vt:lpstr>
      <vt:lpstr>Una clase es un tipo que tiene asociado las operaciones que se pueden ejecutar con objetos de esa clase.</vt:lpstr>
      <vt:lpstr>¿Qué debe hacer una clase?</vt:lpstr>
      <vt:lpstr>Presentación de PowerPoint</vt:lpstr>
      <vt:lpstr>Instanciar</vt:lpstr>
      <vt:lpstr>Presentación de PowerPoint</vt:lpstr>
      <vt:lpstr>Los datos que pertenecen a una clase, por lo general se definen privados, y se conocen como los atributos de esa clase.     Las operaciones que pueden realizar los objetos de la clase son en realidad subprogramas, los cuales seguiremos llamando métodos y que pueden ser privados o públicos.</vt:lpstr>
      <vt:lpstr>Cada método es una función. El constructor no es un método. El constructor es la función que se ejecuta cuando se defina una variable como una instancia de la clase vector</vt:lpstr>
      <vt:lpstr>Hace referencia al ocultamiento de los estado internos de una clase al exterior.   Dicho de otra manera, encapsular consiste en hacer que los atributos o métodos internos a una clase no se puedan acceder ni modificar desde fuera, sino que tan solo el propio objeto pueda acceder a ellos.</vt:lpstr>
      <vt:lpstr>Presentación de PowerPoint</vt:lpstr>
      <vt:lpstr>Presentación de PowerPoint</vt:lpstr>
      <vt:lpstr>https://quizizz.com/join?gc=55651514</vt:lpstr>
      <vt:lpstr>Atributos intrínsecos</vt:lpstr>
      <vt:lpstr>Atributos de clase</vt:lpstr>
      <vt:lpstr>Presentación de PowerPoint</vt:lpstr>
      <vt:lpstr>Ejercicio</vt:lpstr>
      <vt:lpstr>El término polimorfismo tiene origen en las palabras poly (muchos) y morfo (formas), y aplicado a la programación hace referencia a que los objetos pueden tomar diferentes formas.   Objetos de diferentes clases pueden ser accedidos utilizando el mismo interfaz, mostrando un comportamiento distinto (tomando diferentes formas) según cómo sean accedidos  Al ser un lenguaje con tipado dinámico y permitir duck typing, en Python no es necesario que los objetos compartan un interfaz, simplemente basta con que tengan los métodos que se quieren llamar.</vt:lpstr>
      <vt:lpstr>Presentación de PowerPoint</vt:lpstr>
      <vt:lpstr>Presentación de PowerPoint</vt:lpstr>
      <vt:lpstr>Duck Typing, Sobre carga y Polimorfismo</vt:lpstr>
      <vt:lpstr>Presentación de PowerPoint</vt:lpstr>
      <vt:lpstr>https://quizizz.com/join?gc=40836794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Semana 4</dc:title>
  <dc:creator>John Anderson Gómez Múnera</dc:creator>
  <cp:lastModifiedBy>John Anderson Gómez Múnera</cp:lastModifiedBy>
  <cp:revision>15</cp:revision>
  <dcterms:created xsi:type="dcterms:W3CDTF">2021-06-09T04:19:42Z</dcterms:created>
  <dcterms:modified xsi:type="dcterms:W3CDTF">2021-06-11T23:07:34Z</dcterms:modified>
</cp:coreProperties>
</file>

<file path=docProps/thumbnail.jpeg>
</file>